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4" r:id="rId2"/>
    <p:sldId id="266" r:id="rId3"/>
    <p:sldId id="289" r:id="rId4"/>
    <p:sldId id="302" r:id="rId5"/>
    <p:sldId id="267" r:id="rId6"/>
    <p:sldId id="268" r:id="rId7"/>
    <p:sldId id="269" r:id="rId8"/>
    <p:sldId id="303" r:id="rId9"/>
    <p:sldId id="304" r:id="rId10"/>
    <p:sldId id="305" r:id="rId11"/>
    <p:sldId id="275" r:id="rId12"/>
    <p:sldId id="297" r:id="rId13"/>
    <p:sldId id="276" r:id="rId14"/>
    <p:sldId id="306" r:id="rId15"/>
    <p:sldId id="307" r:id="rId16"/>
    <p:sldId id="298" r:id="rId17"/>
    <p:sldId id="285" r:id="rId18"/>
    <p:sldId id="274" r:id="rId19"/>
    <p:sldId id="272" r:id="rId20"/>
    <p:sldId id="291" r:id="rId21"/>
    <p:sldId id="279" r:id="rId22"/>
    <p:sldId id="308" r:id="rId23"/>
    <p:sldId id="284" r:id="rId24"/>
    <p:sldId id="277" r:id="rId25"/>
    <p:sldId id="282" r:id="rId26"/>
    <p:sldId id="299" r:id="rId27"/>
    <p:sldId id="295" r:id="rId28"/>
    <p:sldId id="281" r:id="rId29"/>
    <p:sldId id="283" r:id="rId30"/>
    <p:sldId id="288" r:id="rId31"/>
    <p:sldId id="296" r:id="rId32"/>
    <p:sldId id="292" r:id="rId33"/>
    <p:sldId id="300" r:id="rId34"/>
    <p:sldId id="301" r:id="rId3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C41707-0A8A-4682-9B54-522768115F56}">
          <p14:sldIdLst>
            <p14:sldId id="264"/>
            <p14:sldId id="266"/>
            <p14:sldId id="289"/>
          </p14:sldIdLst>
        </p14:section>
        <p14:section name="Verilog Intro" id="{273A79AE-4418-46D3-9129-A2428320F833}">
          <p14:sldIdLst>
            <p14:sldId id="302"/>
            <p14:sldId id="267"/>
            <p14:sldId id="268"/>
            <p14:sldId id="269"/>
          </p14:sldIdLst>
        </p14:section>
        <p14:section name="Untitled Section" id="{05AA2291-E22C-4E55-9F7C-0C9D28424E5D}">
          <p14:sldIdLst>
            <p14:sldId id="303"/>
            <p14:sldId id="304"/>
            <p14:sldId id="305"/>
            <p14:sldId id="275"/>
            <p14:sldId id="297"/>
            <p14:sldId id="276"/>
            <p14:sldId id="306"/>
            <p14:sldId id="307"/>
          </p14:sldIdLst>
        </p14:section>
        <p14:section name="Low Level Circuit Modeling" id="{6E55F8C0-1855-4805-89AC-3F22573BBE64}">
          <p14:sldIdLst>
            <p14:sldId id="298"/>
            <p14:sldId id="285"/>
            <p14:sldId id="274"/>
            <p14:sldId id="272"/>
            <p14:sldId id="291"/>
            <p14:sldId id="279"/>
          </p14:sldIdLst>
        </p14:section>
        <p14:section name="Simulation" id="{1CC64C52-EC64-45D6-BACC-299BC5E19CDC}">
          <p14:sldIdLst>
            <p14:sldId id="308"/>
            <p14:sldId id="284"/>
            <p14:sldId id="277"/>
            <p14:sldId id="282"/>
          </p14:sldIdLst>
        </p14:section>
        <p14:section name="Counter Example" id="{43E21D99-0E4D-47EC-89CC-E0762B103E4D}">
          <p14:sldIdLst>
            <p14:sldId id="299"/>
            <p14:sldId id="295"/>
            <p14:sldId id="281"/>
            <p14:sldId id="283"/>
            <p14:sldId id="288"/>
            <p14:sldId id="296"/>
            <p14:sldId id="292"/>
            <p14:sldId id="300"/>
            <p14:sldId id="301"/>
          </p14:sldIdLst>
        </p14:section>
        <p14:section name="Untitled Section" id="{CAC6BAE2-5E9B-464C-BB83-2CD9C822A67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A8214"/>
    <a:srgbClr val="82BE3C"/>
    <a:srgbClr val="FF29F5"/>
    <a:srgbClr val="50AAE6"/>
    <a:srgbClr val="5A6EB4"/>
    <a:srgbClr val="A00078"/>
    <a:srgbClr val="A01E28"/>
    <a:srgbClr val="A08232"/>
    <a:srgbClr val="DCA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8" autoAdjust="0"/>
    <p:restoredTop sz="91212" autoAdjust="0"/>
  </p:normalViewPr>
  <p:slideViewPr>
    <p:cSldViewPr>
      <p:cViewPr>
        <p:scale>
          <a:sx n="125" d="100"/>
          <a:sy n="125" d="100"/>
        </p:scale>
        <p:origin x="16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/>
              <a:t>KIT – University of the State of Baden-Wuerttemberg and </a:t>
            </a:r>
            <a:br>
              <a:rPr lang="en-US" altLang="de-DE" sz="800"/>
            </a:br>
            <a:r>
              <a:rPr lang="en-US" altLang="de-DE" sz="800"/>
              <a:t>National Laboratory of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579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 altLang="de-DE"/>
              <a:t>Prof. Dr. Max Mustermann | </a:t>
            </a:r>
            <a:br>
              <a:rPr lang="de-DE" altLang="de-DE"/>
            </a:br>
            <a:r>
              <a:rPr lang="de-DE" alt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970BCF3-701C-4E03-9023-30B5502183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236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9" descr="II_rahmen_neu_tite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University of the State of Baden-Wuerttemberg and </a:t>
            </a:r>
            <a:br>
              <a:rPr lang="en-US" altLang="de-DE" sz="800" dirty="0"/>
            </a:br>
            <a:r>
              <a:rPr lang="en-US" altLang="de-DE" sz="800" dirty="0"/>
              <a:t>National Research Center of the Helmholtz Association</a:t>
            </a:r>
            <a:r>
              <a:rPr lang="de-DE" altLang="de-DE" sz="800" dirty="0"/>
              <a:t> </a:t>
            </a:r>
            <a:endParaRPr lang="en-US" altLang="de-DE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7088"/>
            <a:ext cx="4537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de-DE" sz="1000" dirty="0" err="1">
                <a:solidFill>
                  <a:schemeClr val="bg1"/>
                </a:solidFill>
              </a:rPr>
              <a:t>Asic</a:t>
            </a:r>
            <a:r>
              <a:rPr lang="fr-FR" altLang="de-DE" sz="1000" dirty="0">
                <a:solidFill>
                  <a:schemeClr val="bg1"/>
                </a:solidFill>
              </a:rPr>
              <a:t> and Detector</a:t>
            </a:r>
            <a:r>
              <a:rPr lang="fr-FR" altLang="de-DE" sz="1000" baseline="0" dirty="0">
                <a:solidFill>
                  <a:schemeClr val="bg1"/>
                </a:solidFill>
              </a:rPr>
              <a:t> </a:t>
            </a:r>
            <a:r>
              <a:rPr lang="fr-FR" altLang="de-DE" sz="1000" baseline="0" dirty="0" err="1">
                <a:solidFill>
                  <a:schemeClr val="bg1"/>
                </a:solidFill>
              </a:rPr>
              <a:t>Lab</a:t>
            </a:r>
            <a:r>
              <a:rPr lang="fr-FR" altLang="de-DE" sz="1000" baseline="0" dirty="0">
                <a:solidFill>
                  <a:schemeClr val="bg1"/>
                </a:solidFill>
              </a:rPr>
              <a:t> - </a:t>
            </a:r>
            <a:r>
              <a:rPr lang="fr-FR" altLang="de-DE" sz="1000" dirty="0">
                <a:solidFill>
                  <a:schemeClr val="bg1"/>
                </a:solidFill>
              </a:rPr>
              <a:t>IPE</a:t>
            </a:r>
            <a:endParaRPr lang="de-DE" altLang="de-DE" sz="10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latin typeface="Arial" charset="0"/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200" y="6354000"/>
            <a:ext cx="504000" cy="504000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203848" y="4077072"/>
            <a:ext cx="3888432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412390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4835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03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52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5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46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893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97793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33696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add text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de-DE" sz="900" dirty="0" err="1"/>
              <a:t>Asic</a:t>
            </a:r>
            <a:r>
              <a:rPr lang="en-US" altLang="de-DE" sz="900" baseline="0" dirty="0"/>
              <a:t> and Detector Lab - IPE</a:t>
            </a:r>
            <a:endParaRPr lang="en-US" altLang="de-DE" sz="9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A2177219-4D79-4D82-A800-567BDD8316C6}" type="slidenum">
              <a:rPr lang="de-DE" sz="900" b="1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de-DE" sz="900" b="1">
              <a:latin typeface="Arial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612775" y="6445250"/>
            <a:ext cx="863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FA390034-B22F-454C-98D5-B3B46940354E}" type="datetime1">
              <a:rPr lang="de-DE" altLang="de-DE" sz="900"/>
              <a:pPr/>
              <a:t>17.05.2016</a:t>
            </a:fld>
            <a:endParaRPr lang="de-DE" altLang="de-DE" sz="900"/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2371453" y="6445251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de-DE" sz="900" dirty="0"/>
              <a:t>Prof. Ivan </a:t>
            </a:r>
            <a:r>
              <a:rPr lang="en-US" altLang="de-DE" sz="900" dirty="0" err="1"/>
              <a:t>Peric</a:t>
            </a:r>
            <a:r>
              <a:rPr lang="en-US" altLang="de-DE" sz="900" dirty="0"/>
              <a:t> – Design </a:t>
            </a:r>
            <a:r>
              <a:rPr lang="en-US" altLang="de-DE" sz="900" dirty="0" err="1"/>
              <a:t>Digitaler</a:t>
            </a:r>
            <a:r>
              <a:rPr lang="en-US" altLang="de-DE" sz="900" dirty="0"/>
              <a:t> </a:t>
            </a:r>
            <a:r>
              <a:rPr lang="en-US" altLang="de-DE" sz="900" dirty="0" err="1"/>
              <a:t>Schaltkreise</a:t>
            </a:r>
            <a:endParaRPr lang="en-US" altLang="de-DE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leys@kit.edu" TargetMode="External"/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sic-world.com/" TargetMode="External"/><Relationship Id="rId2" Type="http://schemas.openxmlformats.org/officeDocument/2006/relationships/hyperlink" Target="http://www.eda.org/sv/SystemVerilog_3.1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dyria.com/access/osi/files/builds/adl/" TargetMode="External"/><Relationship Id="rId4" Type="http://schemas.openxmlformats.org/officeDocument/2006/relationships/hyperlink" Target="http://linuxcommand.org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1pPr>
            <a:lvl2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de-DE" sz="2600" dirty="0"/>
              <a:t>Design </a:t>
            </a:r>
            <a:r>
              <a:rPr lang="en-US" altLang="de-DE" sz="2600" dirty="0" err="1"/>
              <a:t>Digitaler</a:t>
            </a:r>
            <a:r>
              <a:rPr lang="en-US" altLang="de-DE" sz="2600" dirty="0"/>
              <a:t> </a:t>
            </a:r>
            <a:r>
              <a:rPr lang="en-US" altLang="de-DE" sz="2600" dirty="0" err="1"/>
              <a:t>Schaltkreise</a:t>
            </a:r>
            <a:br>
              <a:rPr lang="en-US" altLang="de-DE" sz="2600" dirty="0"/>
            </a:br>
            <a:endParaRPr lang="en-US" altLang="de-DE" sz="2200" dirty="0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600" b="1" dirty="0">
                <a:solidFill>
                  <a:srgbClr val="000000"/>
                </a:solidFill>
              </a:rPr>
              <a:t>Introduction to Register Transfer Level design with Verilog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288" y="4077072"/>
            <a:ext cx="6923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err="1"/>
              <a:t>Prof.</a:t>
            </a:r>
            <a:r>
              <a:rPr lang="en-GB" baseline="0" dirty="0"/>
              <a:t> Ivan </a:t>
            </a:r>
            <a:r>
              <a:rPr lang="en-GB" baseline="0" dirty="0" err="1"/>
              <a:t>Peric</a:t>
            </a:r>
            <a:r>
              <a:rPr lang="en-GB" baseline="0" dirty="0"/>
              <a:t> </a:t>
            </a:r>
            <a:r>
              <a:rPr lang="en-GB" baseline="0" dirty="0">
                <a:hlinkClick r:id="rId2"/>
              </a:rPr>
              <a:t>ivan.peric@kit.edu</a:t>
            </a:r>
            <a:endParaRPr lang="en-GB" baseline="0" dirty="0"/>
          </a:p>
          <a:p>
            <a:pPr algn="l"/>
            <a:r>
              <a:rPr lang="en-GB" dirty="0"/>
              <a:t>Richard</a:t>
            </a:r>
            <a:r>
              <a:rPr lang="en-GB" baseline="0" dirty="0"/>
              <a:t> Leys </a:t>
            </a:r>
            <a:r>
              <a:rPr lang="en-GB" baseline="0" dirty="0">
                <a:hlinkClick r:id="rId3"/>
              </a:rPr>
              <a:t>richard.leys@kit.edu</a:t>
            </a:r>
            <a:br>
              <a:rPr lang="en-GB" baseline="0" dirty="0"/>
            </a:br>
            <a:endParaRPr lang="en-GB" baseline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941168"/>
            <a:ext cx="1584176" cy="7220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 Example for a CPU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412776"/>
            <a:ext cx="2448272" cy="23762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27583" y="2204864"/>
            <a:ext cx="1224136" cy="786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CORE0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1719" y="2204864"/>
            <a:ext cx="1224136" cy="786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CORE1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7583" y="2996952"/>
            <a:ext cx="1224136" cy="786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CORE2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51719" y="2996952"/>
            <a:ext cx="1224136" cy="786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CORE3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7583" y="1412776"/>
            <a:ext cx="2448272" cy="786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Cache</a:t>
            </a:r>
          </a:p>
        </p:txBody>
      </p:sp>
      <p:sp>
        <p:nvSpPr>
          <p:cNvPr id="13" name="Oval 12"/>
          <p:cNvSpPr/>
          <p:nvPr/>
        </p:nvSpPr>
        <p:spPr>
          <a:xfrm>
            <a:off x="6804248" y="177281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CPU</a:t>
            </a:r>
          </a:p>
        </p:txBody>
      </p:sp>
      <p:sp>
        <p:nvSpPr>
          <p:cNvPr id="14" name="Oval 13"/>
          <p:cNvSpPr/>
          <p:nvPr/>
        </p:nvSpPr>
        <p:spPr>
          <a:xfrm>
            <a:off x="7668344" y="288894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CACHE</a:t>
            </a:r>
          </a:p>
        </p:txBody>
      </p:sp>
      <p:sp>
        <p:nvSpPr>
          <p:cNvPr id="15" name="Oval 14"/>
          <p:cNvSpPr/>
          <p:nvPr/>
        </p:nvSpPr>
        <p:spPr>
          <a:xfrm>
            <a:off x="6156176" y="288894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CORES</a:t>
            </a:r>
          </a:p>
        </p:txBody>
      </p:sp>
      <p:sp>
        <p:nvSpPr>
          <p:cNvPr id="16" name="Oval 15"/>
          <p:cNvSpPr/>
          <p:nvPr/>
        </p:nvSpPr>
        <p:spPr>
          <a:xfrm>
            <a:off x="5220072" y="414908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CORE0</a:t>
            </a:r>
          </a:p>
        </p:txBody>
      </p:sp>
      <p:sp>
        <p:nvSpPr>
          <p:cNvPr id="17" name="Oval 16"/>
          <p:cNvSpPr/>
          <p:nvPr/>
        </p:nvSpPr>
        <p:spPr>
          <a:xfrm>
            <a:off x="6156176" y="414908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CORE1</a:t>
            </a:r>
          </a:p>
        </p:txBody>
      </p:sp>
      <p:sp>
        <p:nvSpPr>
          <p:cNvPr id="18" name="Oval 17"/>
          <p:cNvSpPr/>
          <p:nvPr/>
        </p:nvSpPr>
        <p:spPr>
          <a:xfrm>
            <a:off x="7020272" y="414908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CORE2</a:t>
            </a:r>
          </a:p>
        </p:txBody>
      </p:sp>
      <p:sp>
        <p:nvSpPr>
          <p:cNvPr id="19" name="Oval 18"/>
          <p:cNvSpPr/>
          <p:nvPr/>
        </p:nvSpPr>
        <p:spPr>
          <a:xfrm>
            <a:off x="7956376" y="414908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CORE3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524328" y="2564904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660232" y="2564904"/>
            <a:ext cx="216024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868144" y="371703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444208" y="3789040"/>
            <a:ext cx="7200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76256" y="371703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020272" y="3573016"/>
            <a:ext cx="108012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572000" y="1988840"/>
            <a:ext cx="1944216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TOP LEVEL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07904" y="2852936"/>
            <a:ext cx="1944216" cy="64807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Virtual: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Logical Container for the cores and their interconnections</a:t>
            </a:r>
          </a:p>
        </p:txBody>
      </p:sp>
      <p:cxnSp>
        <p:nvCxnSpPr>
          <p:cNvPr id="39" name="Straight Arrow Connector 38"/>
          <p:cNvCxnSpPr>
            <a:stCxn id="34" idx="3"/>
            <a:endCxn id="15" idx="2"/>
          </p:cNvCxnSpPr>
          <p:nvPr/>
        </p:nvCxnSpPr>
        <p:spPr>
          <a:xfrm>
            <a:off x="5652120" y="3176972"/>
            <a:ext cx="504056" cy="1080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868144" y="5373216"/>
            <a:ext cx="1944216" cy="7920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Instances: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CORE defined only once. 0…3 are copies/instances</a:t>
            </a:r>
          </a:p>
        </p:txBody>
      </p:sp>
      <p:cxnSp>
        <p:nvCxnSpPr>
          <p:cNvPr id="51" name="Straight Arrow Connector 50"/>
          <p:cNvCxnSpPr>
            <a:stCxn id="50" idx="0"/>
          </p:cNvCxnSpPr>
          <p:nvPr/>
        </p:nvCxnSpPr>
        <p:spPr>
          <a:xfrm flipH="1" flipV="1">
            <a:off x="6660232" y="4941168"/>
            <a:ext cx="18002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57" idx="3"/>
          </p:cNvCxnSpPr>
          <p:nvPr/>
        </p:nvCxnSpPr>
        <p:spPr>
          <a:xfrm flipH="1">
            <a:off x="4427984" y="4509120"/>
            <a:ext cx="900100" cy="2520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483768" y="4365104"/>
            <a:ext cx="1944216" cy="79208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Inside Core: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Actual Logic + More Instances (like ALU)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2"/>
          <a:srcRect l="5675" t="28374" r="4360" b="25518"/>
          <a:stretch/>
        </p:blipFill>
        <p:spPr>
          <a:xfrm>
            <a:off x="539552" y="5301208"/>
            <a:ext cx="2358037" cy="652223"/>
          </a:xfrm>
          <a:prstGeom prst="rect">
            <a:avLst/>
          </a:prstGeom>
        </p:spPr>
      </p:pic>
      <p:cxnSp>
        <p:nvCxnSpPr>
          <p:cNvPr id="59" name="Straight Arrow Connector 58"/>
          <p:cNvCxnSpPr>
            <a:endCxn id="58" idx="0"/>
          </p:cNvCxnSpPr>
          <p:nvPr/>
        </p:nvCxnSpPr>
        <p:spPr>
          <a:xfrm flipH="1">
            <a:off x="1718571" y="4797152"/>
            <a:ext cx="873209" cy="504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636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Hierarchy: Module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4467919" cy="3598590"/>
          </a:xfrm>
        </p:spPr>
        <p:txBody>
          <a:bodyPr>
            <a:normAutofit/>
          </a:bodyPr>
          <a:lstStyle/>
          <a:p>
            <a:r>
              <a:rPr lang="en-GB" dirty="0"/>
              <a:t>A Module is a “box” with</a:t>
            </a:r>
          </a:p>
          <a:p>
            <a:pPr lvl="1"/>
            <a:r>
              <a:rPr lang="en-GB" dirty="0"/>
              <a:t>Input and Outputs</a:t>
            </a:r>
          </a:p>
          <a:p>
            <a:pPr lvl="1"/>
            <a:r>
              <a:rPr lang="en-GB" dirty="0"/>
              <a:t>Logic inside</a:t>
            </a:r>
          </a:p>
          <a:p>
            <a:r>
              <a:rPr lang="en-GB" dirty="0"/>
              <a:t>The modules are instantiated where they are needed</a:t>
            </a:r>
          </a:p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Design Rule: All outputs are “</a:t>
            </a:r>
            <a:r>
              <a:rPr lang="en-GB" dirty="0" err="1"/>
              <a:t>reg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If not, you don’t know how much combinational logic you end up with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5580112" y="1191666"/>
            <a:ext cx="2597696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/>
              <a:t>module counter (</a:t>
            </a:r>
          </a:p>
          <a:p>
            <a:endParaRPr lang="en-GB" sz="1400" dirty="0"/>
          </a:p>
          <a:p>
            <a:r>
              <a:rPr lang="en-GB" sz="1400" dirty="0"/>
              <a:t>input </a:t>
            </a:r>
            <a:r>
              <a:rPr lang="en-GB" sz="1400" dirty="0" err="1"/>
              <a:t>clk</a:t>
            </a:r>
            <a:r>
              <a:rPr lang="en-GB" sz="1400" dirty="0"/>
              <a:t> ,</a:t>
            </a:r>
          </a:p>
          <a:p>
            <a:r>
              <a:rPr lang="en-GB" sz="1400" dirty="0"/>
              <a:t>output [7:0] </a:t>
            </a:r>
            <a:r>
              <a:rPr lang="en-GB" sz="1400" b="1" dirty="0" err="1">
                <a:solidFill>
                  <a:schemeClr val="tx1"/>
                </a:solidFill>
              </a:rPr>
              <a:t>reg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/>
              <a:t>value</a:t>
            </a:r>
          </a:p>
          <a:p>
            <a:endParaRPr lang="en-GB" sz="1400" dirty="0"/>
          </a:p>
          <a:p>
            <a:r>
              <a:rPr lang="en-GB" sz="1400" dirty="0"/>
              <a:t>);</a:t>
            </a:r>
          </a:p>
          <a:p>
            <a:endParaRPr lang="en-GB" sz="1400" dirty="0"/>
          </a:p>
          <a:p>
            <a:r>
              <a:rPr lang="en-GB" sz="1400" dirty="0"/>
              <a:t>always …</a:t>
            </a:r>
          </a:p>
          <a:p>
            <a:r>
              <a:rPr lang="en-GB" sz="1400" dirty="0"/>
              <a:t>    …  </a:t>
            </a:r>
          </a:p>
          <a:p>
            <a:r>
              <a:rPr lang="en-GB" sz="1400" dirty="0"/>
              <a:t>    value &lt;= value +1;</a:t>
            </a:r>
          </a:p>
          <a:p>
            <a:r>
              <a:rPr lang="en-GB" sz="1400" dirty="0"/>
              <a:t>    ….</a:t>
            </a:r>
          </a:p>
          <a:p>
            <a:endParaRPr lang="en-GB" sz="1400" dirty="0"/>
          </a:p>
          <a:p>
            <a:r>
              <a:rPr lang="en-GB" sz="1400" dirty="0" err="1"/>
              <a:t>endmodule</a:t>
            </a:r>
            <a:endParaRPr lang="en-GB" sz="1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4048" y="1794490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177808" y="1979156"/>
            <a:ext cx="7146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01532" y="1609824"/>
            <a:ext cx="841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50996" y="1425158"/>
            <a:ext cx="5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clk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460" y="1722482"/>
            <a:ext cx="648072" cy="77768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43045" y="4365848"/>
            <a:ext cx="1440160" cy="427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Reg</a:t>
            </a:r>
            <a:r>
              <a:rPr lang="en-GB" dirty="0"/>
              <a:t> output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30281" y="4388070"/>
            <a:ext cx="1872691" cy="42745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dirty="0"/>
              <a:t>Not </a:t>
            </a:r>
            <a:r>
              <a:rPr lang="en-GB" dirty="0" err="1"/>
              <a:t>Reg</a:t>
            </a:r>
            <a:r>
              <a:rPr lang="en-GB" dirty="0"/>
              <a:t> output</a:t>
            </a:r>
          </a:p>
        </p:txBody>
      </p:sp>
      <p:cxnSp>
        <p:nvCxnSpPr>
          <p:cNvPr id="17" name="Straight Arrow Connector 16"/>
          <p:cNvCxnSpPr>
            <a:endCxn id="13" idx="0"/>
          </p:cNvCxnSpPr>
          <p:nvPr/>
        </p:nvCxnSpPr>
        <p:spPr>
          <a:xfrm flipH="1">
            <a:off x="1463125" y="3986776"/>
            <a:ext cx="1296144" cy="3790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0"/>
          </p:cNvCxnSpPr>
          <p:nvPr/>
        </p:nvCxnSpPr>
        <p:spPr>
          <a:xfrm>
            <a:off x="3565964" y="3990302"/>
            <a:ext cx="1200663" cy="39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5675" t="28374" r="4360" b="25518"/>
          <a:stretch/>
        </p:blipFill>
        <p:spPr>
          <a:xfrm>
            <a:off x="227131" y="5089335"/>
            <a:ext cx="3384376" cy="936104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1043608" y="49411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79712" y="4941168"/>
            <a:ext cx="648072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l="5675" t="28374" r="35943" b="25518"/>
          <a:stretch/>
        </p:blipFill>
        <p:spPr>
          <a:xfrm>
            <a:off x="3830281" y="5085184"/>
            <a:ext cx="2196244" cy="936104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940152" y="5085184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?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918356" y="4921039"/>
            <a:ext cx="1021796" cy="3081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95847" y="5071733"/>
            <a:ext cx="2088232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What will happen when performing timing analysis ?</a:t>
            </a:r>
          </a:p>
        </p:txBody>
      </p:sp>
      <p:cxnSp>
        <p:nvCxnSpPr>
          <p:cNvPr id="36" name="Straight Arrow Connector 35"/>
          <p:cNvCxnSpPr>
            <a:stCxn id="34" idx="1"/>
            <a:endCxn id="31" idx="3"/>
          </p:cNvCxnSpPr>
          <p:nvPr/>
        </p:nvCxnSpPr>
        <p:spPr>
          <a:xfrm flipH="1" flipV="1">
            <a:off x="6406946" y="5408350"/>
            <a:ext cx="388901" cy="125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514162" y="874149"/>
            <a:ext cx="2802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8bit counter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903718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Hierarchy: Module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86228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Select the name of the module to use</a:t>
            </a:r>
          </a:p>
          <a:p>
            <a:r>
              <a:rPr lang="en-GB" dirty="0"/>
              <a:t>Give the instance a local name</a:t>
            </a:r>
          </a:p>
          <a:p>
            <a:r>
              <a:rPr lang="en-GB" dirty="0"/>
              <a:t>Make connections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780928"/>
            <a:ext cx="3240360" cy="1987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/>
              <a:t>module </a:t>
            </a:r>
            <a:r>
              <a:rPr lang="en-GB" sz="1400" b="1" dirty="0">
                <a:solidFill>
                  <a:schemeClr val="tx1"/>
                </a:solidFill>
              </a:rPr>
              <a:t>counter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/>
              <a:t>(</a:t>
            </a:r>
          </a:p>
          <a:p>
            <a:r>
              <a:rPr lang="en-GB" sz="1400" dirty="0"/>
              <a:t>    input </a:t>
            </a:r>
            <a:r>
              <a:rPr lang="en-GB" sz="1400" b="1" dirty="0" err="1">
                <a:solidFill>
                  <a:schemeClr val="tx1"/>
                </a:solidFill>
              </a:rPr>
              <a:t>clk</a:t>
            </a:r>
            <a:r>
              <a:rPr lang="en-GB" sz="1400" dirty="0"/>
              <a:t>,</a:t>
            </a:r>
          </a:p>
          <a:p>
            <a:r>
              <a:rPr lang="en-GB" sz="1400" dirty="0"/>
              <a:t>    output </a:t>
            </a:r>
            <a:r>
              <a:rPr lang="en-GB" sz="1400" dirty="0" err="1"/>
              <a:t>reg</a:t>
            </a:r>
            <a:r>
              <a:rPr lang="en-GB" sz="1400" dirty="0"/>
              <a:t> [7:0] </a:t>
            </a:r>
            <a:r>
              <a:rPr lang="en-GB" sz="1400" b="1" dirty="0">
                <a:solidFill>
                  <a:schemeClr val="tx1"/>
                </a:solidFill>
              </a:rPr>
              <a:t>value</a:t>
            </a:r>
          </a:p>
          <a:p>
            <a:r>
              <a:rPr lang="en-GB" sz="1400" dirty="0"/>
              <a:t>);</a:t>
            </a:r>
          </a:p>
          <a:p>
            <a:endParaRPr lang="en-GB" sz="1400" dirty="0"/>
          </a:p>
          <a:p>
            <a:r>
              <a:rPr lang="en-GB" sz="1400" dirty="0"/>
              <a:t>…</a:t>
            </a:r>
          </a:p>
          <a:p>
            <a:endParaRPr lang="en-GB" sz="1400" dirty="0"/>
          </a:p>
          <a:p>
            <a:r>
              <a:rPr lang="en-GB" sz="1400" dirty="0" err="1"/>
              <a:t>endmodule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4860032" y="2780928"/>
            <a:ext cx="324036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chemeClr val="bg1"/>
                </a:solidFill>
              </a:rPr>
              <a:t>module</a:t>
            </a:r>
            <a:r>
              <a:rPr lang="en-GB" sz="1400" b="1" dirty="0">
                <a:solidFill>
                  <a:schemeClr val="tx1"/>
                </a:solidFill>
              </a:rPr>
              <a:t>      parent</a:t>
            </a:r>
          </a:p>
          <a:p>
            <a:r>
              <a:rPr lang="en-GB" sz="1400" b="1" dirty="0">
                <a:solidFill>
                  <a:schemeClr val="tx1"/>
                </a:solidFill>
              </a:rPr>
              <a:t>…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>
                <a:solidFill>
                  <a:schemeClr val="tx1"/>
                </a:solidFill>
              </a:rPr>
              <a:t>counter</a:t>
            </a:r>
            <a:r>
              <a:rPr lang="en-GB" sz="1400" dirty="0"/>
              <a:t>      </a:t>
            </a:r>
            <a:r>
              <a:rPr lang="en-GB" sz="1400" dirty="0" err="1"/>
              <a:t>myinstance</a:t>
            </a:r>
            <a:r>
              <a:rPr lang="en-GB" sz="1400" dirty="0"/>
              <a:t> (</a:t>
            </a:r>
          </a:p>
          <a:p>
            <a:endParaRPr lang="en-GB" sz="1400" dirty="0"/>
          </a:p>
          <a:p>
            <a:r>
              <a:rPr lang="en-GB" sz="1400" dirty="0"/>
              <a:t>         .</a:t>
            </a:r>
            <a:r>
              <a:rPr lang="en-GB" sz="1400" b="1" dirty="0" err="1">
                <a:solidFill>
                  <a:schemeClr val="tx1"/>
                </a:solidFill>
              </a:rPr>
              <a:t>clk</a:t>
            </a:r>
            <a:r>
              <a:rPr lang="en-GB" sz="1400" dirty="0"/>
              <a:t>( </a:t>
            </a:r>
            <a:r>
              <a:rPr lang="en-GB" sz="1400" dirty="0" err="1"/>
              <a:t>clk</a:t>
            </a:r>
            <a:r>
              <a:rPr lang="en-GB" sz="1400" dirty="0"/>
              <a:t>  )  ,</a:t>
            </a:r>
          </a:p>
          <a:p>
            <a:r>
              <a:rPr lang="en-GB" sz="1400" dirty="0"/>
              <a:t>         .</a:t>
            </a:r>
            <a:r>
              <a:rPr lang="en-GB" sz="1400" b="1" dirty="0">
                <a:solidFill>
                  <a:schemeClr val="tx1"/>
                </a:solidFill>
              </a:rPr>
              <a:t>value</a:t>
            </a:r>
            <a:r>
              <a:rPr lang="en-GB" sz="1400" dirty="0"/>
              <a:t>(  value )</a:t>
            </a:r>
          </a:p>
          <a:p>
            <a:endParaRPr lang="en-GB" sz="1400" dirty="0"/>
          </a:p>
          <a:p>
            <a:r>
              <a:rPr lang="en-GB" sz="1400" dirty="0"/>
              <a:t>);</a:t>
            </a:r>
          </a:p>
          <a:p>
            <a:r>
              <a:rPr lang="en-GB" sz="1400" dirty="0"/>
              <a:t>…</a:t>
            </a:r>
          </a:p>
          <a:p>
            <a:endParaRPr lang="en-GB" sz="1400" dirty="0"/>
          </a:p>
          <a:p>
            <a:r>
              <a:rPr lang="en-GB" sz="1400" dirty="0" err="1"/>
              <a:t>endmodule</a:t>
            </a:r>
            <a:endParaRPr lang="en-GB" sz="1400" dirty="0"/>
          </a:p>
          <a:p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476873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definition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0152" y="53732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instance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9786" y="2132856"/>
            <a:ext cx="3444428" cy="338554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.</a:t>
            </a:r>
            <a:r>
              <a:rPr lang="en-GB" sz="1600" b="1" dirty="0"/>
              <a:t>PORTNAME </a:t>
            </a:r>
            <a:r>
              <a:rPr lang="en-GB" sz="1600" dirty="0"/>
              <a:t>( </a:t>
            </a:r>
            <a:r>
              <a:rPr lang="en-GB" sz="1600" b="1" dirty="0"/>
              <a:t>LOCAL_NAME </a:t>
            </a:r>
            <a:r>
              <a:rPr lang="en-GB" sz="1600" dirty="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80312" y="3068960"/>
            <a:ext cx="1512168" cy="504056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normAutofit fontScale="77500" lnSpcReduction="20000"/>
          </a:bodyPr>
          <a:lstStyle/>
          <a:p>
            <a:r>
              <a:rPr lang="en-GB" sz="1600" dirty="0"/>
              <a:t>Name in hierarchy:</a:t>
            </a:r>
          </a:p>
          <a:p>
            <a:r>
              <a:rPr lang="en-GB" sz="1600" u="sng" dirty="0" err="1"/>
              <a:t>parent.myinstance</a:t>
            </a:r>
            <a:endParaRPr lang="en-GB" sz="1600" u="sng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732240" y="3140968"/>
            <a:ext cx="648072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547664" y="2492896"/>
            <a:ext cx="2088232" cy="720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59632" y="5762402"/>
            <a:ext cx="6696744" cy="338554"/>
          </a:xfrm>
          <a:prstGeom prst="rect">
            <a:avLst/>
          </a:prstGeom>
          <a:gradFill flip="none" rotWithShape="1">
            <a:gsLst>
              <a:gs pos="0">
                <a:srgbClr val="FA8214">
                  <a:shade val="30000"/>
                  <a:satMod val="115000"/>
                </a:srgbClr>
              </a:gs>
              <a:gs pos="50000">
                <a:srgbClr val="FA8214">
                  <a:shade val="67500"/>
                  <a:satMod val="115000"/>
                </a:srgbClr>
              </a:gs>
              <a:gs pos="100000">
                <a:srgbClr val="FA8214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>
                <a:solidFill>
                  <a:schemeClr val="bg1"/>
                </a:solidFill>
              </a:rPr>
              <a:t>Mind the parenthesis, commas, semicolons and stuff !!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52120" y="2420888"/>
            <a:ext cx="216024" cy="14401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07904" y="2492896"/>
            <a:ext cx="1656184" cy="15841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44008" y="1844824"/>
            <a:ext cx="1688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Connection Syntax</a:t>
            </a:r>
          </a:p>
        </p:txBody>
      </p:sp>
    </p:spTree>
    <p:extLst>
      <p:ext uri="{BB962C8B-B14F-4D97-AF65-F5344CB8AC3E}">
        <p14:creationId xmlns:p14="http://schemas.microsoft.com/office/powerpoint/2010/main" val="381320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Parameterised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Modules can have variables in their definition</a:t>
            </a:r>
          </a:p>
          <a:p>
            <a:r>
              <a:rPr lang="en-GB" dirty="0"/>
              <a:t>These variables are overridden when instantiating the module</a:t>
            </a:r>
          </a:p>
          <a:p>
            <a:r>
              <a:rPr lang="en-GB" dirty="0"/>
              <a:t>Counter is a good example: </a:t>
            </a:r>
          </a:p>
          <a:p>
            <a:pPr lvl="1"/>
            <a:r>
              <a:rPr lang="en-GB" dirty="0"/>
              <a:t>The count register width can be made variable</a:t>
            </a:r>
          </a:p>
          <a:p>
            <a:pPr lvl="1"/>
            <a:r>
              <a:rPr lang="en-GB" dirty="0"/>
              <a:t>It matters how wide when actually instantiating (</a:t>
            </a:r>
            <a:r>
              <a:rPr lang="en-GB" dirty="0" err="1"/>
              <a:t>i.e</a:t>
            </a:r>
            <a:r>
              <a:rPr lang="en-GB" dirty="0"/>
              <a:t> using) the counter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627784" y="3617793"/>
            <a:ext cx="3600400" cy="2475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/>
              <a:t>module </a:t>
            </a:r>
            <a:r>
              <a:rPr lang="en-GB" sz="1400"/>
              <a:t>counter #(</a:t>
            </a:r>
            <a:r>
              <a:rPr lang="en-GB" sz="1400" dirty="0"/>
              <a:t>parameter </a:t>
            </a:r>
            <a:r>
              <a:rPr lang="en-GB" sz="1400" b="1" dirty="0">
                <a:solidFill>
                  <a:schemeClr val="tx1"/>
                </a:solidFill>
              </a:rPr>
              <a:t>W</a:t>
            </a:r>
            <a:r>
              <a:rPr lang="en-GB" sz="1400" dirty="0"/>
              <a:t> = </a:t>
            </a:r>
            <a:r>
              <a:rPr lang="en-GB" sz="1400" b="1" dirty="0">
                <a:solidFill>
                  <a:schemeClr val="tx1"/>
                </a:solidFill>
              </a:rPr>
              <a:t>8</a:t>
            </a:r>
            <a:r>
              <a:rPr lang="en-GB" sz="1400" dirty="0"/>
              <a:t>)  (</a:t>
            </a:r>
          </a:p>
          <a:p>
            <a:endParaRPr lang="en-GB" sz="1400" dirty="0"/>
          </a:p>
          <a:p>
            <a:r>
              <a:rPr lang="en-GB" sz="1400" dirty="0"/>
              <a:t>input </a:t>
            </a:r>
            <a:r>
              <a:rPr lang="en-GB" sz="1400" dirty="0" err="1"/>
              <a:t>clk</a:t>
            </a:r>
            <a:r>
              <a:rPr lang="en-GB" sz="1400" dirty="0"/>
              <a:t> ,</a:t>
            </a:r>
          </a:p>
          <a:p>
            <a:endParaRPr lang="en-GB" sz="1400" dirty="0"/>
          </a:p>
          <a:p>
            <a:r>
              <a:rPr lang="en-GB" sz="1400" dirty="0"/>
              <a:t>output </a:t>
            </a:r>
            <a:r>
              <a:rPr lang="en-GB" sz="1400" dirty="0" err="1"/>
              <a:t>reg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/>
              <a:t>[  </a:t>
            </a:r>
            <a:r>
              <a:rPr lang="en-GB" sz="1400" b="1" dirty="0">
                <a:solidFill>
                  <a:schemeClr val="tx1"/>
                </a:solidFill>
              </a:rPr>
              <a:t>W</a:t>
            </a:r>
            <a:r>
              <a:rPr lang="en-GB" sz="1400" dirty="0"/>
              <a:t> -1 : 0 ]  value</a:t>
            </a:r>
          </a:p>
          <a:p>
            <a:endParaRPr lang="en-GB" sz="1400" dirty="0"/>
          </a:p>
          <a:p>
            <a:r>
              <a:rPr lang="en-GB" sz="1400" dirty="0"/>
              <a:t>);</a:t>
            </a:r>
          </a:p>
          <a:p>
            <a:endParaRPr lang="en-GB" sz="1400" dirty="0"/>
          </a:p>
          <a:p>
            <a:r>
              <a:rPr lang="en-GB" sz="1400" dirty="0"/>
              <a:t>….</a:t>
            </a:r>
          </a:p>
          <a:p>
            <a:endParaRPr lang="en-GB" sz="1400" dirty="0"/>
          </a:p>
          <a:p>
            <a:r>
              <a:rPr lang="en-GB" sz="1400" dirty="0" err="1"/>
              <a:t>endmodule</a:t>
            </a:r>
            <a:endParaRPr lang="en-GB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923928" y="3860576"/>
            <a:ext cx="1008113" cy="648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78625" y="4739853"/>
            <a:ext cx="2019647" cy="1077218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8 is the default value if not specified when instantiated</a:t>
            </a:r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5436097" y="3861048"/>
            <a:ext cx="1042528" cy="14174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207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Hierarchy: Parameterised Module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646261"/>
          </a:xfrm>
        </p:spPr>
        <p:txBody>
          <a:bodyPr/>
          <a:lstStyle/>
          <a:p>
            <a:r>
              <a:rPr lang="en-GB" dirty="0"/>
              <a:t>Like a </a:t>
            </a:r>
            <a:r>
              <a:rPr lang="en-GB" dirty="0" err="1"/>
              <a:t>TypeDef</a:t>
            </a:r>
            <a:r>
              <a:rPr lang="en-GB" dirty="0"/>
              <a:t> in C</a:t>
            </a:r>
          </a:p>
          <a:p>
            <a:r>
              <a:rPr lang="en-GB" dirty="0"/>
              <a:t>There are multiple connection syntax, here is just the detailed safe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809342"/>
            <a:ext cx="3240360" cy="1987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/>
              <a:t>module </a:t>
            </a:r>
            <a:r>
              <a:rPr lang="en-GB" sz="1400" b="1" dirty="0">
                <a:solidFill>
                  <a:schemeClr val="tx1"/>
                </a:solidFill>
              </a:rPr>
              <a:t>counter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/>
              <a:t>#(parameter </a:t>
            </a:r>
            <a:r>
              <a:rPr lang="en-GB" sz="1400" b="1" dirty="0">
                <a:solidFill>
                  <a:srgbClr val="FFFF00"/>
                </a:solidFill>
              </a:rPr>
              <a:t>W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dirty="0"/>
              <a:t>= 8) (</a:t>
            </a:r>
          </a:p>
          <a:p>
            <a:r>
              <a:rPr lang="en-GB" sz="1400" dirty="0"/>
              <a:t>    input </a:t>
            </a:r>
            <a:r>
              <a:rPr lang="en-GB" sz="1400" b="1" dirty="0" err="1">
                <a:solidFill>
                  <a:schemeClr val="tx1"/>
                </a:solidFill>
              </a:rPr>
              <a:t>clk</a:t>
            </a:r>
            <a:r>
              <a:rPr lang="en-GB" sz="1400" dirty="0"/>
              <a:t>,</a:t>
            </a:r>
          </a:p>
          <a:p>
            <a:r>
              <a:rPr lang="en-GB" sz="1400" dirty="0"/>
              <a:t>    output </a:t>
            </a:r>
            <a:r>
              <a:rPr lang="en-GB" sz="1400" dirty="0" err="1"/>
              <a:t>reg</a:t>
            </a:r>
            <a:r>
              <a:rPr lang="en-GB" sz="1400" dirty="0"/>
              <a:t> [ </a:t>
            </a:r>
            <a:r>
              <a:rPr lang="en-GB" sz="1400" b="1" dirty="0">
                <a:solidFill>
                  <a:srgbClr val="FFFF00"/>
                </a:solidFill>
              </a:rPr>
              <a:t>W</a:t>
            </a:r>
            <a:r>
              <a:rPr lang="en-GB" sz="1400" dirty="0"/>
              <a:t> – 1 :0] </a:t>
            </a:r>
            <a:r>
              <a:rPr lang="en-GB" sz="1400" b="1" dirty="0">
                <a:solidFill>
                  <a:schemeClr val="tx1"/>
                </a:solidFill>
              </a:rPr>
              <a:t>value</a:t>
            </a:r>
          </a:p>
          <a:p>
            <a:r>
              <a:rPr lang="en-GB" sz="1400" dirty="0"/>
              <a:t>);</a:t>
            </a:r>
          </a:p>
          <a:p>
            <a:endParaRPr lang="en-GB" sz="1400" dirty="0"/>
          </a:p>
          <a:p>
            <a:r>
              <a:rPr lang="en-GB" sz="1400" dirty="0"/>
              <a:t>…</a:t>
            </a:r>
          </a:p>
          <a:p>
            <a:endParaRPr lang="en-GB" sz="1400" dirty="0"/>
          </a:p>
          <a:p>
            <a:r>
              <a:rPr lang="en-GB" sz="1400" dirty="0" err="1"/>
              <a:t>endmodule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4860032" y="2809342"/>
            <a:ext cx="3240360" cy="1987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chemeClr val="tx1"/>
                </a:solidFill>
              </a:rPr>
              <a:t>counter</a:t>
            </a:r>
            <a:r>
              <a:rPr lang="en-GB" sz="1400" dirty="0"/>
              <a:t> #( </a:t>
            </a:r>
          </a:p>
          <a:p>
            <a:r>
              <a:rPr lang="en-GB" sz="1400" dirty="0"/>
              <a:t>       .</a:t>
            </a:r>
            <a:r>
              <a:rPr lang="en-GB" sz="1400" b="1" dirty="0">
                <a:solidFill>
                  <a:schemeClr val="bg1"/>
                </a:solidFill>
              </a:rPr>
              <a:t>W</a:t>
            </a:r>
            <a:r>
              <a:rPr lang="en-GB" sz="1400" dirty="0"/>
              <a:t>( </a:t>
            </a:r>
            <a:r>
              <a:rPr lang="en-GB" sz="1400" b="1" dirty="0">
                <a:solidFill>
                  <a:srgbClr val="FFFF00"/>
                </a:solidFill>
              </a:rPr>
              <a:t>2</a:t>
            </a:r>
            <a:r>
              <a:rPr lang="en-GB" sz="1400" dirty="0"/>
              <a:t> ) </a:t>
            </a:r>
          </a:p>
          <a:p>
            <a:r>
              <a:rPr lang="en-GB" sz="1400" dirty="0"/>
              <a:t>)  </a:t>
            </a:r>
            <a:r>
              <a:rPr lang="en-GB" sz="1400" dirty="0" err="1"/>
              <a:t>myinstance</a:t>
            </a:r>
            <a:r>
              <a:rPr lang="en-GB" sz="1400" dirty="0"/>
              <a:t> (</a:t>
            </a:r>
          </a:p>
          <a:p>
            <a:endParaRPr lang="en-GB" sz="1400" dirty="0"/>
          </a:p>
          <a:p>
            <a:r>
              <a:rPr lang="en-GB" sz="1400" dirty="0"/>
              <a:t>      .</a:t>
            </a:r>
            <a:r>
              <a:rPr lang="en-GB" sz="1400" b="1" dirty="0" err="1">
                <a:solidFill>
                  <a:schemeClr val="tx1"/>
                </a:solidFill>
              </a:rPr>
              <a:t>clk</a:t>
            </a:r>
            <a:r>
              <a:rPr lang="en-GB" sz="1400" dirty="0"/>
              <a:t>( </a:t>
            </a:r>
            <a:r>
              <a:rPr lang="en-GB" sz="1400" dirty="0" err="1"/>
              <a:t>clk</a:t>
            </a:r>
            <a:r>
              <a:rPr lang="en-GB" sz="1400" dirty="0"/>
              <a:t>  )  ,</a:t>
            </a:r>
          </a:p>
          <a:p>
            <a:r>
              <a:rPr lang="en-GB" sz="1400" dirty="0"/>
              <a:t>      .</a:t>
            </a:r>
            <a:r>
              <a:rPr lang="en-GB" sz="1400" b="1" dirty="0">
                <a:solidFill>
                  <a:schemeClr val="tx1"/>
                </a:solidFill>
              </a:rPr>
              <a:t>value</a:t>
            </a:r>
            <a:r>
              <a:rPr lang="en-GB" sz="1400" dirty="0"/>
              <a:t>(  value )</a:t>
            </a:r>
          </a:p>
          <a:p>
            <a:endParaRPr lang="en-GB" sz="1400" dirty="0"/>
          </a:p>
          <a:p>
            <a:r>
              <a:rPr lang="en-GB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definition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2160" y="47971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instance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96" y="3013755"/>
            <a:ext cx="1390104" cy="338554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 bit counter!</a:t>
            </a: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6012160" y="3183032"/>
            <a:ext cx="770136" cy="299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99768" y="5286514"/>
            <a:ext cx="3444428" cy="338554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.</a:t>
            </a:r>
            <a:r>
              <a:rPr lang="en-GB" sz="1600" b="1" dirty="0"/>
              <a:t>PORTNAME</a:t>
            </a:r>
            <a:r>
              <a:rPr lang="en-GB" sz="1600" dirty="0"/>
              <a:t>( </a:t>
            </a:r>
            <a:r>
              <a:rPr lang="en-GB" sz="1600" b="1" dirty="0"/>
              <a:t>LOCAL VARIABLE </a:t>
            </a:r>
            <a:r>
              <a:rPr lang="en-GB" sz="1600" dirty="0"/>
              <a:t>)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283968" y="4177494"/>
            <a:ext cx="1224136" cy="1080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508104" y="4176020"/>
            <a:ext cx="504056" cy="10815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59632" y="5762402"/>
            <a:ext cx="6696744" cy="338554"/>
          </a:xfrm>
          <a:prstGeom prst="rect">
            <a:avLst/>
          </a:prstGeom>
          <a:gradFill flip="none" rotWithShape="1">
            <a:gsLst>
              <a:gs pos="0">
                <a:srgbClr val="FA8214">
                  <a:shade val="30000"/>
                  <a:satMod val="115000"/>
                </a:srgbClr>
              </a:gs>
              <a:gs pos="50000">
                <a:srgbClr val="FA8214">
                  <a:shade val="67500"/>
                  <a:satMod val="115000"/>
                </a:srgbClr>
              </a:gs>
              <a:gs pos="100000">
                <a:srgbClr val="FA8214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>
                <a:solidFill>
                  <a:schemeClr val="bg1"/>
                </a:solidFill>
              </a:rPr>
              <a:t>Mind the parenthesis, commas, semicolons and stuff!!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780184" y="3724780"/>
            <a:ext cx="1287760" cy="15328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130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Hierachy</a:t>
            </a:r>
            <a:r>
              <a:rPr lang="en-GB" dirty="0"/>
              <a:t>: Multiple </a:t>
            </a:r>
            <a:r>
              <a:rPr lang="en-GB" dirty="0" err="1"/>
              <a:t>Instanciations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 course, the same syntax can be used repeatedly inside a module definition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2348880"/>
            <a:ext cx="2592288" cy="360098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module </a:t>
            </a:r>
            <a:r>
              <a:rPr lang="en-GB" sz="1200" dirty="0" err="1"/>
              <a:t>counter_multiple</a:t>
            </a:r>
            <a:r>
              <a:rPr lang="en-GB" sz="1200" dirty="0"/>
              <a:t> </a:t>
            </a:r>
          </a:p>
          <a:p>
            <a:r>
              <a:rPr lang="en-GB" sz="1200" dirty="0"/>
              <a:t>…</a:t>
            </a:r>
          </a:p>
          <a:p>
            <a:endParaRPr lang="en-GB" sz="1200" dirty="0"/>
          </a:p>
          <a:p>
            <a:r>
              <a:rPr lang="en-GB" sz="1200" dirty="0"/>
              <a:t>counter c1 (</a:t>
            </a:r>
          </a:p>
          <a:p>
            <a:r>
              <a:rPr lang="en-GB" sz="1200" dirty="0"/>
              <a:t>    .</a:t>
            </a:r>
            <a:r>
              <a:rPr lang="en-GB" sz="1200" dirty="0" err="1"/>
              <a:t>clk</a:t>
            </a:r>
            <a:r>
              <a:rPr lang="en-GB" sz="1200" dirty="0"/>
              <a:t>(</a:t>
            </a:r>
            <a:r>
              <a:rPr lang="en-GB" sz="1200" dirty="0" err="1"/>
              <a:t>clk</a:t>
            </a:r>
            <a:r>
              <a:rPr lang="en-GB" sz="1200" dirty="0"/>
              <a:t>),</a:t>
            </a:r>
          </a:p>
          <a:p>
            <a:r>
              <a:rPr lang="en-GB" sz="1200" dirty="0"/>
              <a:t>     .value(value0)</a:t>
            </a:r>
          </a:p>
          <a:p>
            <a:r>
              <a:rPr lang="en-GB" sz="1200" dirty="0"/>
              <a:t>);</a:t>
            </a:r>
          </a:p>
          <a:p>
            <a:endParaRPr lang="en-GB" sz="1200" dirty="0"/>
          </a:p>
          <a:p>
            <a:r>
              <a:rPr lang="en-GB" sz="1200" dirty="0"/>
              <a:t>counter c2 (</a:t>
            </a:r>
          </a:p>
          <a:p>
            <a:r>
              <a:rPr lang="en-GB" sz="1200" dirty="0"/>
              <a:t>    .</a:t>
            </a:r>
            <a:r>
              <a:rPr lang="en-GB" sz="1200" dirty="0" err="1"/>
              <a:t>clk</a:t>
            </a:r>
            <a:r>
              <a:rPr lang="en-GB" sz="1200" dirty="0"/>
              <a:t>(</a:t>
            </a:r>
            <a:r>
              <a:rPr lang="en-GB" sz="1200" dirty="0" err="1"/>
              <a:t>clk</a:t>
            </a:r>
            <a:r>
              <a:rPr lang="en-GB" sz="1200" dirty="0"/>
              <a:t>),</a:t>
            </a:r>
          </a:p>
          <a:p>
            <a:r>
              <a:rPr lang="en-GB" sz="1200" dirty="0"/>
              <a:t>    .value(value1)</a:t>
            </a:r>
          </a:p>
          <a:p>
            <a:r>
              <a:rPr lang="en-GB" sz="1200" dirty="0"/>
              <a:t>);</a:t>
            </a:r>
          </a:p>
          <a:p>
            <a:endParaRPr lang="en-GB" sz="1200" dirty="0"/>
          </a:p>
          <a:p>
            <a:r>
              <a:rPr lang="en-GB" sz="1200" dirty="0" err="1"/>
              <a:t>counter_param</a:t>
            </a:r>
            <a:r>
              <a:rPr lang="en-GB" sz="1200" dirty="0"/>
              <a:t> #(.W(16)) c3  (</a:t>
            </a:r>
          </a:p>
          <a:p>
            <a:r>
              <a:rPr lang="en-GB" sz="1200" dirty="0"/>
              <a:t>    .</a:t>
            </a:r>
            <a:r>
              <a:rPr lang="en-GB" sz="1200" dirty="0" err="1"/>
              <a:t>clk</a:t>
            </a:r>
            <a:r>
              <a:rPr lang="en-GB" sz="1200" dirty="0"/>
              <a:t>(</a:t>
            </a:r>
            <a:r>
              <a:rPr lang="en-GB" sz="1200" dirty="0" err="1"/>
              <a:t>clk</a:t>
            </a:r>
            <a:r>
              <a:rPr lang="en-GB" sz="1200" dirty="0"/>
              <a:t>),</a:t>
            </a:r>
          </a:p>
          <a:p>
            <a:r>
              <a:rPr lang="en-GB" sz="1200" dirty="0"/>
              <a:t>    .value(value2)</a:t>
            </a:r>
          </a:p>
          <a:p>
            <a:r>
              <a:rPr lang="en-GB" sz="1200" dirty="0"/>
              <a:t>);</a:t>
            </a:r>
          </a:p>
          <a:p>
            <a:endParaRPr lang="en-GB" sz="1200" dirty="0"/>
          </a:p>
          <a:p>
            <a:r>
              <a:rPr lang="en-GB" sz="1200" dirty="0" err="1"/>
              <a:t>endmodule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2204864"/>
            <a:ext cx="2592288" cy="338554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Same 8bit counter 2 times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43808" y="2420888"/>
            <a:ext cx="1800200" cy="792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915816" y="2564904"/>
            <a:ext cx="1728192" cy="15121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707904" y="3212976"/>
            <a:ext cx="864096" cy="1296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88024" y="2852936"/>
            <a:ext cx="3384376" cy="338554"/>
          </a:xfrm>
          <a:prstGeom prst="rect">
            <a:avLst/>
          </a:prstGeom>
          <a:solidFill>
            <a:srgbClr val="FFFF99">
              <a:alpha val="88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Counter with parameter, 16bit</a:t>
            </a:r>
          </a:p>
        </p:txBody>
      </p:sp>
      <p:sp>
        <p:nvSpPr>
          <p:cNvPr id="19" name="Oval 18"/>
          <p:cNvSpPr/>
          <p:nvPr/>
        </p:nvSpPr>
        <p:spPr>
          <a:xfrm>
            <a:off x="6156176" y="3645024"/>
            <a:ext cx="151216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COUNTER MULTIPLE</a:t>
            </a:r>
          </a:p>
        </p:txBody>
      </p:sp>
      <p:sp>
        <p:nvSpPr>
          <p:cNvPr id="20" name="Oval 19"/>
          <p:cNvSpPr/>
          <p:nvPr/>
        </p:nvSpPr>
        <p:spPr>
          <a:xfrm>
            <a:off x="5436096" y="49411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012160" y="4437112"/>
            <a:ext cx="36004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948264" y="4437112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380312" y="4365104"/>
            <a:ext cx="576064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660232" y="49411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C2</a:t>
            </a:r>
          </a:p>
        </p:txBody>
      </p:sp>
      <p:sp>
        <p:nvSpPr>
          <p:cNvPr id="30" name="Oval 29"/>
          <p:cNvSpPr/>
          <p:nvPr/>
        </p:nvSpPr>
        <p:spPr>
          <a:xfrm>
            <a:off x="7812360" y="49411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36096" y="558924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counter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60232" y="5589240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counter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24328" y="5589240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counter_param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07282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Circuit MODELING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33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Representation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4-State Values:</a:t>
            </a:r>
          </a:p>
          <a:p>
            <a:pPr lvl="1"/>
            <a:r>
              <a:rPr lang="en-GB" dirty="0"/>
              <a:t>0</a:t>
            </a:r>
          </a:p>
          <a:p>
            <a:pPr lvl="1"/>
            <a:r>
              <a:rPr lang="en-GB" dirty="0"/>
              <a:t>1</a:t>
            </a:r>
          </a:p>
          <a:p>
            <a:pPr lvl="1"/>
            <a:r>
              <a:rPr lang="en-GB" dirty="0"/>
              <a:t>Z</a:t>
            </a:r>
          </a:p>
          <a:p>
            <a:pPr lvl="1"/>
            <a:r>
              <a:rPr lang="en-GB" dirty="0"/>
              <a:t>X</a:t>
            </a:r>
          </a:p>
          <a:p>
            <a:r>
              <a:rPr lang="en-GB" dirty="0"/>
              <a:t>Register and wires</a:t>
            </a:r>
          </a:p>
          <a:p>
            <a:pPr lvl="1"/>
            <a:r>
              <a:rPr lang="en-GB" dirty="0"/>
              <a:t>Use wire for interconnections</a:t>
            </a:r>
          </a:p>
          <a:p>
            <a:r>
              <a:rPr lang="en-GB" dirty="0"/>
              <a:t>Bus Size</a:t>
            </a:r>
          </a:p>
          <a:p>
            <a:pPr lvl="1"/>
            <a:r>
              <a:rPr lang="en-GB" dirty="0"/>
              <a:t>Like C array</a:t>
            </a:r>
          </a:p>
          <a:p>
            <a:pPr lvl="1"/>
            <a:r>
              <a:rPr lang="en-GB" dirty="0"/>
              <a:t>Use </a:t>
            </a:r>
            <a:r>
              <a:rPr lang="en-GB" dirty="0" err="1"/>
              <a:t>Sublices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59918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3115" y="1685444"/>
            <a:ext cx="1472741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algn="ctr">
              <a:defRPr sz="1400"/>
            </a:lvl1pPr>
          </a:lstStyle>
          <a:p>
            <a:r>
              <a:rPr lang="en-GB" dirty="0"/>
              <a:t>Logic levels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7795" y="2534668"/>
            <a:ext cx="1472741" cy="307777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Unknown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1760" y="2128109"/>
            <a:ext cx="1584176" cy="307777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High Impedance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83668" y="2708920"/>
            <a:ext cx="13681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03648" y="2348880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80523" y="3771991"/>
            <a:ext cx="2618322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n-NO" sz="1600" i="1" dirty="0">
                <a:latin typeface="Calibri" panose="020F0502020204030204" pitchFamily="34" charset="0"/>
              </a:rPr>
              <a:t>reg  a;</a:t>
            </a:r>
          </a:p>
          <a:p>
            <a:endParaRPr lang="nn-NO" sz="1600" i="1" dirty="0">
              <a:latin typeface="Calibri" panose="020F0502020204030204" pitchFamily="34" charset="0"/>
            </a:endParaRPr>
          </a:p>
          <a:p>
            <a:r>
              <a:rPr lang="nn-NO" sz="1600" i="1" dirty="0">
                <a:latin typeface="Calibri" panose="020F0502020204030204" pitchFamily="34" charset="0"/>
              </a:rPr>
              <a:t>wire b;</a:t>
            </a:r>
          </a:p>
          <a:p>
            <a:endParaRPr lang="nn-NO" sz="1600" i="1" dirty="0">
              <a:latin typeface="Calibri" panose="020F0502020204030204" pitchFamily="34" charset="0"/>
            </a:endParaRPr>
          </a:p>
          <a:p>
            <a:r>
              <a:rPr lang="nn-NO" sz="1600" i="1" dirty="0">
                <a:latin typeface="Calibri" panose="020F0502020204030204" pitchFamily="34" charset="0"/>
              </a:rPr>
              <a:t>reg [15:0] c;</a:t>
            </a:r>
          </a:p>
          <a:p>
            <a:endParaRPr lang="nn-NO" sz="1600" i="1" dirty="0">
              <a:latin typeface="Calibri" panose="020F0502020204030204" pitchFamily="34" charset="0"/>
            </a:endParaRPr>
          </a:p>
          <a:p>
            <a:r>
              <a:rPr lang="nn-NO" sz="1600" i="1" dirty="0">
                <a:latin typeface="Calibri" panose="020F0502020204030204" pitchFamily="34" charset="0"/>
              </a:rPr>
              <a:t>wire [1:0] subc = c [12:11];</a:t>
            </a:r>
            <a:endParaRPr lang="en-GB" sz="1600" dirty="0"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852781"/>
            <a:ext cx="720080" cy="86409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534290" y="2914361"/>
            <a:ext cx="329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789495"/>
            <a:ext cx="720080" cy="86409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863686" y="3884646"/>
            <a:ext cx="329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7559953" y="4077072"/>
            <a:ext cx="2780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68344" y="4005064"/>
            <a:ext cx="87455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59953" y="3733291"/>
            <a:ext cx="447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16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76786"/>
            <a:ext cx="720080" cy="86409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783764" y="4850545"/>
            <a:ext cx="329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7559953" y="5064363"/>
            <a:ext cx="2780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668344" y="4992355"/>
            <a:ext cx="87455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559953" y="4720582"/>
            <a:ext cx="447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16</a:t>
            </a:r>
          </a:p>
        </p:txBody>
      </p:sp>
      <p:cxnSp>
        <p:nvCxnSpPr>
          <p:cNvPr id="34" name="Elbow Connector 33"/>
          <p:cNvCxnSpPr/>
          <p:nvPr/>
        </p:nvCxnSpPr>
        <p:spPr>
          <a:xfrm rot="16200000" flipH="1">
            <a:off x="7837323" y="4967588"/>
            <a:ext cx="272849" cy="46064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rot="16200000" flipH="1">
            <a:off x="7837324" y="5194308"/>
            <a:ext cx="272849" cy="46064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244408" y="5157192"/>
            <a:ext cx="73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subc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7904295" y="5096253"/>
            <a:ext cx="447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17317" y="5318206"/>
            <a:ext cx="447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12</a:t>
            </a:r>
          </a:p>
        </p:txBody>
      </p:sp>
      <p:cxnSp>
        <p:nvCxnSpPr>
          <p:cNvPr id="40" name="Straight Arrow Connector 39"/>
          <p:cNvCxnSpPr>
            <a:endCxn id="19" idx="1"/>
          </p:cNvCxnSpPr>
          <p:nvPr/>
        </p:nvCxnSpPr>
        <p:spPr>
          <a:xfrm flipV="1">
            <a:off x="4736825" y="3284829"/>
            <a:ext cx="2139431" cy="614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004048" y="4253716"/>
            <a:ext cx="1725118" cy="6468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248284" y="5208834"/>
            <a:ext cx="661991" cy="2089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132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Clock Synchronous Process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113" y="1198563"/>
            <a:ext cx="4755951" cy="4894262"/>
          </a:xfrm>
        </p:spPr>
        <p:txBody>
          <a:bodyPr/>
          <a:lstStyle/>
          <a:p>
            <a:r>
              <a:rPr lang="en-GB" dirty="0"/>
              <a:t>Use the always construct</a:t>
            </a:r>
          </a:p>
          <a:p>
            <a:pPr lvl="1"/>
            <a:r>
              <a:rPr lang="en-GB" dirty="0"/>
              <a:t>Define signals triggering the block</a:t>
            </a:r>
          </a:p>
          <a:p>
            <a:pPr lvl="1"/>
            <a:r>
              <a:rPr lang="en-GB" dirty="0"/>
              <a:t>Define edge sensitivity per signal</a:t>
            </a:r>
          </a:p>
          <a:p>
            <a:pPr lvl="2"/>
            <a:r>
              <a:rPr lang="en-GB" dirty="0" err="1"/>
              <a:t>Posedge</a:t>
            </a:r>
            <a:endParaRPr lang="en-GB" dirty="0"/>
          </a:p>
          <a:p>
            <a:pPr lvl="2"/>
            <a:r>
              <a:rPr lang="en-GB" dirty="0" err="1"/>
              <a:t>Negedge</a:t>
            </a:r>
            <a:endParaRPr lang="en-GB" dirty="0"/>
          </a:p>
          <a:p>
            <a:r>
              <a:rPr lang="en-GB" dirty="0"/>
              <a:t>Process on clock defines clock mapping for all the asynchronous assignments in the block</a:t>
            </a:r>
          </a:p>
          <a:p>
            <a:r>
              <a:rPr lang="en-GB" dirty="0"/>
              <a:t>Multiple Triggers per process:</a:t>
            </a:r>
          </a:p>
          <a:p>
            <a:pPr lvl="1"/>
            <a:r>
              <a:rPr lang="en-GB" dirty="0"/>
              <a:t>One for clock</a:t>
            </a:r>
          </a:p>
          <a:p>
            <a:pPr lvl="1"/>
            <a:r>
              <a:rPr lang="en-GB" dirty="0"/>
              <a:t>One for reset</a:t>
            </a:r>
          </a:p>
          <a:p>
            <a:pPr lvl="1"/>
            <a:r>
              <a:rPr lang="en-GB" dirty="0"/>
              <a:t>More than that: Dangerous for implementation</a:t>
            </a:r>
          </a:p>
          <a:p>
            <a:r>
              <a:rPr lang="en-GB" dirty="0"/>
              <a:t>In Simulation: Does not matter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574" y="1124744"/>
            <a:ext cx="3761872" cy="203027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220072" y="2060848"/>
            <a:ext cx="1008112" cy="871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860032" y="3311077"/>
            <a:ext cx="4104456" cy="224676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always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   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reset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" name="Straight Arrow Connector 11"/>
          <p:cNvCxnSpPr>
            <a:stCxn id="7" idx="4"/>
          </p:cNvCxnSpPr>
          <p:nvPr/>
        </p:nvCxnSpPr>
        <p:spPr>
          <a:xfrm>
            <a:off x="5724128" y="2931968"/>
            <a:ext cx="792088" cy="641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28184" y="3773730"/>
            <a:ext cx="364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92523" y="4041958"/>
            <a:ext cx="1419951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Reset definition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28183" y="4569070"/>
            <a:ext cx="364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4400"/>
            </a:lvl1pPr>
          </a:lstStyle>
          <a:p>
            <a:r>
              <a:rPr lang="en-GB" dirty="0"/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92523" y="4851935"/>
            <a:ext cx="1419951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Main Logic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302498" y="3822623"/>
            <a:ext cx="221830" cy="2114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6" idx="3"/>
          </p:cNvCxnSpPr>
          <p:nvPr/>
        </p:nvCxnSpPr>
        <p:spPr>
          <a:xfrm flipH="1" flipV="1">
            <a:off x="7164288" y="2924944"/>
            <a:ext cx="848186" cy="2080880"/>
          </a:xfrm>
          <a:prstGeom prst="curvedConnector4">
            <a:avLst>
              <a:gd name="adj1" fmla="val -53904"/>
              <a:gd name="adj2" fmla="val 81895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588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314295"/>
            <a:ext cx="2952328" cy="15933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assignments in synchronous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2" y="1198563"/>
            <a:ext cx="8356351" cy="1294333"/>
          </a:xfrm>
        </p:spPr>
        <p:txBody>
          <a:bodyPr/>
          <a:lstStyle/>
          <a:p>
            <a:r>
              <a:rPr lang="en-GB" sz="2400" b="1" dirty="0"/>
              <a:t>=</a:t>
            </a:r>
            <a:r>
              <a:rPr lang="en-GB" sz="2400" dirty="0"/>
              <a:t>   : Synchronous -&gt; Combinational logic</a:t>
            </a:r>
          </a:p>
          <a:p>
            <a:r>
              <a:rPr lang="en-GB" sz="2400" b="1" dirty="0"/>
              <a:t>&lt;=</a:t>
            </a:r>
            <a:r>
              <a:rPr lang="en-GB" sz="2400" dirty="0"/>
              <a:t> : Asynchronous -&gt; Register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90525" y="3140968"/>
            <a:ext cx="122914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Reg</a:t>
            </a:r>
            <a:r>
              <a:rPr lang="en-GB" dirty="0"/>
              <a:t> type</a:t>
            </a:r>
          </a:p>
        </p:txBody>
      </p:sp>
      <p:sp>
        <p:nvSpPr>
          <p:cNvPr id="6" name="Rectangle 5"/>
          <p:cNvSpPr/>
          <p:nvPr/>
        </p:nvSpPr>
        <p:spPr>
          <a:xfrm>
            <a:off x="390525" y="4437112"/>
            <a:ext cx="119559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Wire type</a:t>
            </a:r>
          </a:p>
        </p:txBody>
      </p:sp>
      <p:sp>
        <p:nvSpPr>
          <p:cNvPr id="7" name="Rectangle 6"/>
          <p:cNvSpPr/>
          <p:nvPr/>
        </p:nvSpPr>
        <p:spPr>
          <a:xfrm>
            <a:off x="2411760" y="2623542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&lt;=</a:t>
            </a:r>
          </a:p>
        </p:txBody>
      </p:sp>
      <p:sp>
        <p:nvSpPr>
          <p:cNvPr id="8" name="Rectangle 7"/>
          <p:cNvSpPr/>
          <p:nvPr/>
        </p:nvSpPr>
        <p:spPr>
          <a:xfrm>
            <a:off x="2411277" y="3314303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4366" y="4229229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=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11277" y="4990266"/>
            <a:ext cx="864096" cy="369332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&lt;=</a:t>
            </a:r>
          </a:p>
        </p:txBody>
      </p: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 flipV="1">
            <a:off x="1619672" y="2839566"/>
            <a:ext cx="792088" cy="5174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8" idx="1"/>
          </p:cNvCxnSpPr>
          <p:nvPr/>
        </p:nvCxnSpPr>
        <p:spPr>
          <a:xfrm>
            <a:off x="1619672" y="3356992"/>
            <a:ext cx="791605" cy="173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>
          <a:xfrm flipV="1">
            <a:off x="1586124" y="4445253"/>
            <a:ext cx="818242" cy="2078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10" idx="1"/>
          </p:cNvCxnSpPr>
          <p:nvPr/>
        </p:nvCxnSpPr>
        <p:spPr>
          <a:xfrm>
            <a:off x="1586124" y="4653136"/>
            <a:ext cx="825153" cy="5217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04048" y="1845729"/>
            <a:ext cx="2880320" cy="4311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00192" y="1366435"/>
            <a:ext cx="1002308" cy="5503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19115" y="3024330"/>
            <a:ext cx="3421237" cy="620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Expression (like C)</a:t>
            </a:r>
          </a:p>
          <a:p>
            <a:pPr algn="ctr"/>
            <a:r>
              <a:rPr lang="en-GB" i="1" dirty="0"/>
              <a:t>value (operator value)?</a:t>
            </a:r>
          </a:p>
        </p:txBody>
      </p:sp>
      <p:cxnSp>
        <p:nvCxnSpPr>
          <p:cNvPr id="26" name="Straight Arrow Connector 25"/>
          <p:cNvCxnSpPr>
            <a:stCxn id="9" idx="3"/>
            <a:endCxn id="24" idx="1"/>
          </p:cNvCxnSpPr>
          <p:nvPr/>
        </p:nvCxnSpPr>
        <p:spPr>
          <a:xfrm flipV="1">
            <a:off x="3268462" y="3334677"/>
            <a:ext cx="1050653" cy="11105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  <a:endCxn id="24" idx="1"/>
          </p:cNvCxnSpPr>
          <p:nvPr/>
        </p:nvCxnSpPr>
        <p:spPr>
          <a:xfrm>
            <a:off x="3275856" y="2839566"/>
            <a:ext cx="1043259" cy="4951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  <a:endCxn id="24" idx="1"/>
          </p:cNvCxnSpPr>
          <p:nvPr/>
        </p:nvCxnSpPr>
        <p:spPr>
          <a:xfrm flipV="1">
            <a:off x="3275373" y="3334677"/>
            <a:ext cx="1043742" cy="195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2864" y="411142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wire 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5556" y="278950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/>
              <a:t>reg</a:t>
            </a:r>
            <a:r>
              <a:rPr lang="en-GB" i="1" dirty="0"/>
              <a:t> a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5004048" y="3573016"/>
            <a:ext cx="144017" cy="4257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319115" y="4042943"/>
            <a:ext cx="194421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/>
              <a:t>expression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19115" y="4437112"/>
            <a:ext cx="194421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 err="1"/>
              <a:t>reg</a:t>
            </a:r>
            <a:r>
              <a:rPr lang="en-GB" dirty="0"/>
              <a:t>/wire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19115" y="4836377"/>
            <a:ext cx="194421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>
              <a:defRPr sz="14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/>
              <a:t>constant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864512" y="3609020"/>
            <a:ext cx="856832" cy="567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40318" y="4140134"/>
            <a:ext cx="165618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+ , - , &amp; , ^, | , 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00194" y="5174932"/>
            <a:ext cx="392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3’b000</a:t>
            </a:r>
          </a:p>
          <a:p>
            <a:r>
              <a:rPr lang="en-GB" sz="1600" dirty="0"/>
              <a:t>8’hC3</a:t>
            </a:r>
          </a:p>
          <a:p>
            <a:r>
              <a:rPr lang="en-GB" sz="1600" dirty="0"/>
              <a:t>10 (decimal)</a:t>
            </a:r>
          </a:p>
          <a:p>
            <a:r>
              <a:rPr lang="en-GB" sz="1600" dirty="0"/>
              <a:t>{ N { CONSTANT} } : N * CONSTANT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40318" y="4888417"/>
            <a:ext cx="180020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i="1" dirty="0"/>
              <a:t>See reference for all options</a:t>
            </a:r>
          </a:p>
        </p:txBody>
      </p:sp>
    </p:spTree>
    <p:extLst>
      <p:ext uri="{BB962C8B-B14F-4D97-AF65-F5344CB8AC3E}">
        <p14:creationId xmlns:p14="http://schemas.microsoft.com/office/powerpoint/2010/main" val="43670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Introduce Verilog/VHDL</a:t>
            </a:r>
          </a:p>
          <a:p>
            <a:pPr lvl="1"/>
            <a:r>
              <a:rPr lang="en-GB" dirty="0"/>
              <a:t>Simulation/Synthesisable subsets</a:t>
            </a:r>
          </a:p>
          <a:p>
            <a:pPr lvl="1"/>
            <a:r>
              <a:rPr lang="en-GB" dirty="0"/>
              <a:t>Note the basic semantic (HDL, RTL, DUT etc…)</a:t>
            </a:r>
          </a:p>
          <a:p>
            <a:r>
              <a:rPr lang="en-GB" dirty="0"/>
              <a:t>Understand how basic circuit elements map into Verilog</a:t>
            </a:r>
          </a:p>
          <a:p>
            <a:pPr lvl="1"/>
            <a:r>
              <a:rPr lang="en-GB" dirty="0"/>
              <a:t>We will keep it very simple</a:t>
            </a:r>
          </a:p>
          <a:p>
            <a:r>
              <a:rPr lang="en-GB" dirty="0"/>
              <a:t>Introduce Simulation </a:t>
            </a:r>
            <a:r>
              <a:rPr lang="en-GB" dirty="0" err="1"/>
              <a:t>testbench</a:t>
            </a:r>
            <a:r>
              <a:rPr lang="en-GB" dirty="0"/>
              <a:t> basics</a:t>
            </a:r>
          </a:p>
          <a:p>
            <a:pPr lvl="1"/>
            <a:r>
              <a:rPr lang="en-GB" dirty="0"/>
              <a:t>Keep it simple as well</a:t>
            </a:r>
          </a:p>
          <a:p>
            <a:r>
              <a:rPr lang="en-GB" u="sng" dirty="0"/>
              <a:t>Note: Not all syntax elements are presented</a:t>
            </a:r>
          </a:p>
          <a:p>
            <a:r>
              <a:rPr lang="en-GB" u="sng" dirty="0"/>
              <a:t>Note: You are free to use any languages/tools</a:t>
            </a:r>
          </a:p>
          <a:p>
            <a:r>
              <a:rPr lang="en-GB" dirty="0"/>
              <a:t>Analyse an example together</a:t>
            </a:r>
          </a:p>
          <a:p>
            <a:pPr lvl="1"/>
            <a:r>
              <a:rPr lang="en-GB" dirty="0"/>
              <a:t>Recapitulate what has been seen before</a:t>
            </a:r>
          </a:p>
          <a:p>
            <a:pPr lvl="1"/>
            <a:r>
              <a:rPr lang="en-GB" dirty="0"/>
              <a:t>Play around with the real tools</a:t>
            </a:r>
          </a:p>
          <a:p>
            <a:pPr lvl="1"/>
            <a:r>
              <a:rPr lang="en-GB" dirty="0"/>
              <a:t>Do it yourself during first </a:t>
            </a:r>
            <a:r>
              <a:rPr lang="en-GB" dirty="0" err="1"/>
              <a:t>Übung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647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 Structures and syntax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If-else</a:t>
            </a:r>
          </a:p>
          <a:p>
            <a:r>
              <a:rPr lang="en-GB" dirty="0"/>
              <a:t>Cases (like switch in C)</a:t>
            </a:r>
          </a:p>
          <a:p>
            <a:r>
              <a:rPr lang="en-GB" dirty="0"/>
              <a:t>assign</a:t>
            </a:r>
          </a:p>
          <a:p>
            <a:pPr lvl="1"/>
            <a:r>
              <a:rPr lang="en-GB" dirty="0"/>
              <a:t>Simple Variable assignment</a:t>
            </a:r>
          </a:p>
          <a:p>
            <a:r>
              <a:rPr lang="en-GB" dirty="0"/>
              <a:t>Loops for multiple modules </a:t>
            </a:r>
            <a:r>
              <a:rPr lang="en-GB" dirty="0" err="1"/>
              <a:t>instanciation</a:t>
            </a:r>
            <a:endParaRPr lang="en-GB" dirty="0"/>
          </a:p>
          <a:p>
            <a:r>
              <a:rPr lang="en-GB" dirty="0"/>
              <a:t>Blocks are delimited by “begin” … “end”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436096" y="1628800"/>
            <a:ext cx="2592288" cy="3139321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reg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a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reg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b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wire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assign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a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^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b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(c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9   ...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5149859"/>
            <a:ext cx="2736304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b="1" i="1" dirty="0"/>
              <a:t>See reference for all options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66072" y="3717032"/>
            <a:ext cx="1554399" cy="923330"/>
          </a:xfrm>
          <a:prstGeom prst="rect">
            <a:avLst/>
          </a:prstGeom>
          <a:gradFill flip="none" rotWithShape="1">
            <a:gsLst>
              <a:gs pos="0">
                <a:srgbClr val="FA8214">
                  <a:shade val="30000"/>
                  <a:satMod val="115000"/>
                </a:srgbClr>
              </a:gs>
              <a:gs pos="50000">
                <a:srgbClr val="FA8214">
                  <a:shade val="67500"/>
                  <a:satMod val="115000"/>
                </a:srgbClr>
              </a:gs>
              <a:gs pos="100000">
                <a:srgbClr val="FA8214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Annoying syntax requirements</a:t>
            </a: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6372202" y="4178697"/>
            <a:ext cx="893870" cy="4024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6444210" y="4086364"/>
            <a:ext cx="821862" cy="923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H="1" flipV="1">
            <a:off x="7452322" y="3284984"/>
            <a:ext cx="590950" cy="432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897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Reset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Skip this subject for now…</a:t>
            </a:r>
          </a:p>
          <a:p>
            <a:r>
              <a:rPr lang="en-GB" dirty="0"/>
              <a:t>…but…</a:t>
            </a:r>
          </a:p>
          <a:p>
            <a:r>
              <a:rPr lang="en-GB" dirty="0"/>
              <a:t>…Design Rule: </a:t>
            </a:r>
            <a:r>
              <a:rPr lang="en-GB" b="1" u="sng" dirty="0">
                <a:solidFill>
                  <a:srgbClr val="FF0000"/>
                </a:solidFill>
              </a:rPr>
              <a:t>All signals ALWAYS have a reset value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55776" y="2780928"/>
            <a:ext cx="4104456" cy="224676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always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   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reset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else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3243581"/>
            <a:ext cx="364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8267" y="3511809"/>
            <a:ext cx="2371965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Reset assignments here!!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998242" y="3292474"/>
            <a:ext cx="221830" cy="2114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65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BASICS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54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Setup and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Testbench</a:t>
            </a:r>
            <a:r>
              <a:rPr lang="en-GB" dirty="0"/>
              <a:t> is a module</a:t>
            </a:r>
          </a:p>
          <a:p>
            <a:r>
              <a:rPr lang="en-GB" dirty="0"/>
              <a:t>It is like a software that checks the design</a:t>
            </a:r>
          </a:p>
          <a:p>
            <a:pPr lvl="1"/>
            <a:r>
              <a:rPr lang="en-GB" dirty="0"/>
              <a:t>Software written in Verilog/</a:t>
            </a:r>
            <a:r>
              <a:rPr lang="en-GB" dirty="0" err="1"/>
              <a:t>SystemVerilog</a:t>
            </a:r>
            <a:r>
              <a:rPr lang="en-GB" dirty="0"/>
              <a:t> </a:t>
            </a:r>
          </a:p>
          <a:p>
            <a:r>
              <a:rPr lang="en-GB" dirty="0"/>
              <a:t>By convention called: </a:t>
            </a:r>
            <a:r>
              <a:rPr lang="en-GB" dirty="0" err="1"/>
              <a:t>tb_top</a:t>
            </a:r>
            <a:r>
              <a:rPr lang="en-GB" dirty="0"/>
              <a:t> , or something with “</a:t>
            </a:r>
            <a:r>
              <a:rPr lang="en-GB" dirty="0" err="1"/>
              <a:t>tb</a:t>
            </a:r>
            <a:r>
              <a:rPr lang="en-GB" dirty="0"/>
              <a:t>” in name</a:t>
            </a:r>
          </a:p>
          <a:p>
            <a:r>
              <a:rPr lang="en-GB" dirty="0"/>
              <a:t>Environment signals:</a:t>
            </a:r>
          </a:p>
          <a:p>
            <a:pPr lvl="1"/>
            <a:r>
              <a:rPr lang="en-GB" dirty="0"/>
              <a:t>Use </a:t>
            </a:r>
            <a:r>
              <a:rPr lang="en-GB" b="1" i="1" dirty="0"/>
              <a:t>always</a:t>
            </a:r>
            <a:r>
              <a:rPr lang="en-GB" dirty="0"/>
              <a:t> without sensitivity list: runs continuously </a:t>
            </a:r>
          </a:p>
          <a:p>
            <a:pPr lvl="2"/>
            <a:r>
              <a:rPr lang="en-GB" dirty="0"/>
              <a:t>-&gt; Clock generator</a:t>
            </a:r>
          </a:p>
          <a:p>
            <a:pPr lvl="1"/>
            <a:r>
              <a:rPr lang="en-GB" dirty="0"/>
              <a:t>Use </a:t>
            </a:r>
            <a:r>
              <a:rPr lang="en-GB" b="1" i="1" dirty="0"/>
              <a:t>initial</a:t>
            </a:r>
            <a:r>
              <a:rPr lang="en-GB" i="1" dirty="0"/>
              <a:t> </a:t>
            </a:r>
            <a:r>
              <a:rPr lang="en-GB" dirty="0"/>
              <a:t>for a sequence executed at the beginning</a:t>
            </a:r>
          </a:p>
          <a:p>
            <a:pPr lvl="2"/>
            <a:r>
              <a:rPr lang="en-GB" dirty="0"/>
              <a:t>-&gt; Reset</a:t>
            </a:r>
          </a:p>
          <a:p>
            <a:r>
              <a:rPr lang="en-GB" dirty="0"/>
              <a:t>First Golden Rule: </a:t>
            </a:r>
          </a:p>
          <a:p>
            <a:pPr lvl="1"/>
            <a:r>
              <a:rPr lang="en-GB" dirty="0"/>
              <a:t>All signals must have a reset value </a:t>
            </a:r>
          </a:p>
          <a:p>
            <a:pPr lvl="1"/>
            <a:r>
              <a:rPr lang="en-GB" dirty="0"/>
              <a:t>Never keep X in the waveforms after reset</a:t>
            </a:r>
          </a:p>
          <a:p>
            <a:pPr lvl="2"/>
            <a:r>
              <a:rPr lang="en-GB" dirty="0"/>
              <a:t>Exception made for models of </a:t>
            </a:r>
            <a:r>
              <a:rPr lang="en-GB" dirty="0" err="1"/>
              <a:t>analog</a:t>
            </a:r>
            <a:r>
              <a:rPr lang="en-GB" dirty="0"/>
              <a:t> blocks like SRAMS (undefined until first read)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37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Simulation: Time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Synchronisation possible on:</a:t>
            </a:r>
          </a:p>
          <a:p>
            <a:pPr lvl="1"/>
            <a:r>
              <a:rPr lang="en-GB" dirty="0"/>
              <a:t>“</a:t>
            </a:r>
            <a:r>
              <a:rPr lang="en-GB" b="1" dirty="0"/>
              <a:t>#</a:t>
            </a:r>
            <a:r>
              <a:rPr lang="en-GB" dirty="0"/>
              <a:t>” Pure simulator time</a:t>
            </a:r>
          </a:p>
          <a:p>
            <a:pPr lvl="1"/>
            <a:r>
              <a:rPr lang="en-GB" dirty="0"/>
              <a:t>Signals (wait, @ )</a:t>
            </a:r>
          </a:p>
          <a:p>
            <a:r>
              <a:rPr lang="en-GB" dirty="0"/>
              <a:t>Use these features to write your tests</a:t>
            </a:r>
          </a:p>
          <a:p>
            <a:r>
              <a:rPr lang="en-GB" dirty="0"/>
              <a:t>Simulator time usage</a:t>
            </a:r>
          </a:p>
          <a:p>
            <a:pPr lvl="1"/>
            <a:r>
              <a:rPr lang="en-GB" dirty="0"/>
              <a:t>Write Clock generator</a:t>
            </a:r>
          </a:p>
          <a:p>
            <a:pPr lvl="1"/>
            <a:r>
              <a:rPr lang="en-GB" dirty="0"/>
              <a:t>Write initial sequence</a:t>
            </a:r>
          </a:p>
          <a:p>
            <a:pPr lvl="1"/>
            <a:r>
              <a:rPr lang="en-GB" dirty="0"/>
              <a:t>Static delays in Models</a:t>
            </a:r>
          </a:p>
          <a:p>
            <a:r>
              <a:rPr lang="en-GB" dirty="0"/>
              <a:t>Signal Synchronisation usage</a:t>
            </a:r>
          </a:p>
          <a:p>
            <a:pPr lvl="1"/>
            <a:r>
              <a:rPr lang="en-GB" dirty="0"/>
              <a:t>Easily drive inputs and test outputs</a:t>
            </a:r>
          </a:p>
          <a:p>
            <a:pPr lvl="1"/>
            <a:r>
              <a:rPr lang="en-GB" dirty="0"/>
              <a:t>Example: Wait on clock to change inputs</a:t>
            </a:r>
          </a:p>
          <a:p>
            <a:pPr lvl="1"/>
            <a:r>
              <a:rPr lang="en-GB" dirty="0"/>
              <a:t>Example: React on some output signals to call a task check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32040" y="1052736"/>
            <a:ext cx="3312368" cy="830997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Wait  200ns</a:t>
            </a:r>
            <a:r>
              <a:rPr kumimoji="0" lang="en-US" altLang="en-US" sz="1600" b="0" i="1" u="none" strike="noStrike" cap="none" normalizeH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and release reset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#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200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75856" y="1700808"/>
            <a:ext cx="17281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460142" y="2029560"/>
            <a:ext cx="3240360" cy="830997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Wait for Reset to be released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wait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==1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39952" y="2041119"/>
            <a:ext cx="1224136" cy="2357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412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Tasks, Functions and so on</a:t>
            </a:r>
          </a:p>
          <a:p>
            <a:r>
              <a:rPr lang="en-GB" dirty="0"/>
              <a:t>Events for complex model description</a:t>
            </a:r>
          </a:p>
          <a:p>
            <a:r>
              <a:rPr lang="en-GB" dirty="0"/>
              <a:t>External Software connection</a:t>
            </a:r>
          </a:p>
          <a:p>
            <a:r>
              <a:rPr lang="en-GB" dirty="0"/>
              <a:t>Complex Verification Environments like UVM (Functional Verification)</a:t>
            </a:r>
          </a:p>
          <a:p>
            <a:r>
              <a:rPr lang="en-GB" dirty="0"/>
              <a:t>Look at the </a:t>
            </a:r>
            <a:r>
              <a:rPr lang="en-GB" dirty="0" err="1"/>
              <a:t>SystemVerilog</a:t>
            </a:r>
            <a:r>
              <a:rPr lang="en-GB" dirty="0"/>
              <a:t> Reference</a:t>
            </a:r>
          </a:p>
          <a:p>
            <a:r>
              <a:rPr lang="en-GB" dirty="0"/>
              <a:t>Not the focus if the lecture</a:t>
            </a:r>
          </a:p>
        </p:txBody>
      </p:sp>
    </p:spTree>
    <p:extLst>
      <p:ext uri="{BB962C8B-B14F-4D97-AF65-F5344CB8AC3E}">
        <p14:creationId xmlns:p14="http://schemas.microsoft.com/office/powerpoint/2010/main" val="4009104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COUNTER Example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52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Counter Example: Work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a counter</a:t>
            </a:r>
          </a:p>
          <a:p>
            <a:r>
              <a:rPr lang="en-GB" dirty="0"/>
              <a:t>Write a </a:t>
            </a:r>
            <a:r>
              <a:rPr lang="en-GB" dirty="0" err="1"/>
              <a:t>testbench</a:t>
            </a:r>
            <a:endParaRPr lang="en-GB" dirty="0"/>
          </a:p>
          <a:p>
            <a:r>
              <a:rPr lang="en-GB" dirty="0"/>
              <a:t>Simulate</a:t>
            </a:r>
          </a:p>
          <a:p>
            <a:r>
              <a:rPr lang="en-GB" dirty="0"/>
              <a:t>Write a Physical top module</a:t>
            </a:r>
          </a:p>
          <a:p>
            <a:r>
              <a:rPr lang="en-GB" dirty="0"/>
              <a:t>Synthesise</a:t>
            </a:r>
          </a:p>
          <a:p>
            <a:pPr marL="476250" lvl="1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466296" y="1863779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counter</a:t>
            </a:r>
          </a:p>
        </p:txBody>
      </p:sp>
      <p:sp>
        <p:nvSpPr>
          <p:cNvPr id="5" name="Frame 4"/>
          <p:cNvSpPr/>
          <p:nvPr/>
        </p:nvSpPr>
        <p:spPr>
          <a:xfrm>
            <a:off x="4788024" y="1215707"/>
            <a:ext cx="2952328" cy="201622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err="1">
                <a:solidFill>
                  <a:schemeClr val="tx1"/>
                </a:solidFill>
              </a:rPr>
              <a:t>Testbench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38304" y="4437112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counter</a:t>
            </a:r>
          </a:p>
        </p:txBody>
      </p:sp>
      <p:sp>
        <p:nvSpPr>
          <p:cNvPr id="7" name="Frame 6"/>
          <p:cNvSpPr/>
          <p:nvPr/>
        </p:nvSpPr>
        <p:spPr>
          <a:xfrm>
            <a:off x="4860032" y="3789040"/>
            <a:ext cx="2952328" cy="201622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solidFill>
                  <a:schemeClr val="tx1"/>
                </a:solidFill>
              </a:rPr>
              <a:t>Physical Top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87824" y="1772816"/>
            <a:ext cx="1872208" cy="5495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99792" y="1412776"/>
            <a:ext cx="3024336" cy="6480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94088" y="2636570"/>
            <a:ext cx="1409960" cy="18725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571687" y="4396173"/>
            <a:ext cx="1656184" cy="9361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Gates</a:t>
            </a:r>
          </a:p>
        </p:txBody>
      </p:sp>
      <p:sp>
        <p:nvSpPr>
          <p:cNvPr id="16" name="Right Arrow 15"/>
          <p:cNvSpPr/>
          <p:nvPr/>
        </p:nvSpPr>
        <p:spPr>
          <a:xfrm rot="10800000">
            <a:off x="3275856" y="4612197"/>
            <a:ext cx="156617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797981" y="2999223"/>
            <a:ext cx="2260961" cy="16129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711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Counter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+1 increment at each clock cycle</a:t>
            </a:r>
          </a:p>
          <a:p>
            <a:r>
              <a:rPr lang="en-GB" dirty="0"/>
              <a:t>Inputs:</a:t>
            </a:r>
          </a:p>
          <a:p>
            <a:pPr lvl="1"/>
            <a:r>
              <a:rPr lang="en-GB" dirty="0"/>
              <a:t>Clock, Reset</a:t>
            </a:r>
          </a:p>
          <a:p>
            <a:pPr lvl="1"/>
            <a:r>
              <a:rPr lang="en-GB" dirty="0"/>
              <a:t>Hold</a:t>
            </a:r>
          </a:p>
          <a:p>
            <a:pPr lvl="1"/>
            <a:r>
              <a:rPr lang="en-GB" dirty="0"/>
              <a:t>Clear</a:t>
            </a:r>
          </a:p>
          <a:p>
            <a:r>
              <a:rPr lang="en-GB" dirty="0"/>
              <a:t>Outputs:</a:t>
            </a:r>
          </a:p>
          <a:p>
            <a:pPr lvl="1"/>
            <a:r>
              <a:rPr lang="en-GB" dirty="0"/>
              <a:t>Value</a:t>
            </a:r>
          </a:p>
          <a:p>
            <a:r>
              <a:rPr lang="en-GB" dirty="0"/>
              <a:t>Parameter:</a:t>
            </a:r>
          </a:p>
          <a:p>
            <a:pPr lvl="1"/>
            <a:r>
              <a:rPr lang="en-GB" dirty="0"/>
              <a:t>Value width</a:t>
            </a:r>
          </a:p>
          <a:p>
            <a:r>
              <a:rPr lang="en-GB" dirty="0"/>
              <a:t>Conditions:</a:t>
            </a:r>
          </a:p>
          <a:p>
            <a:pPr lvl="1"/>
            <a:r>
              <a:rPr lang="en-GB" dirty="0"/>
              <a:t>Output is </a:t>
            </a:r>
            <a:r>
              <a:rPr lang="en-GB" dirty="0" err="1"/>
              <a:t>reg</a:t>
            </a:r>
            <a:endParaRPr lang="en-GB" dirty="0"/>
          </a:p>
          <a:p>
            <a:pPr lvl="1"/>
            <a:r>
              <a:rPr lang="en-GB" dirty="0"/>
              <a:t>All 0 at reset</a:t>
            </a:r>
          </a:p>
          <a:p>
            <a:r>
              <a:rPr lang="en-GB" dirty="0"/>
              <a:t>Function:</a:t>
            </a:r>
          </a:p>
          <a:p>
            <a:pPr lvl="1"/>
            <a:r>
              <a:rPr lang="en-GB" dirty="0"/>
              <a:t>Clear sets all to 0 (like reset here)</a:t>
            </a:r>
          </a:p>
          <a:p>
            <a:pPr lvl="1"/>
            <a:r>
              <a:rPr lang="en-GB" dirty="0"/>
              <a:t>Increment if not hold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40152" y="188640"/>
            <a:ext cx="2952328" cy="623247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module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counter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#(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parameter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8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(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System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lvl="0" eaLnBrk="0" hangingPunct="0"/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  </a:t>
            </a:r>
            <a:r>
              <a:rPr lang="en-US" altLang="en-US" sz="1050" dirty="0"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lvl="0" eaLnBrk="0" hangingPunct="0"/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  <a:r>
              <a:rPr lang="en-US" altLang="en-US" sz="1050" dirty="0">
                <a:latin typeface="Arial Unicode MS" panose="020B0604020202020204" pitchFamily="34" charset="-128"/>
              </a:rPr>
              <a:t>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Control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hold,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clear,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Output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output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reg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[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-1:0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] value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always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@(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18    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Reset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19 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!</a:t>
            </a:r>
            <a:r>
              <a:rPr kumimoji="0" lang="en-US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||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clear)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21             value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&lt;=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{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{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1'b0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} };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23 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24         </a:t>
            </a: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Main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25 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else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28 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!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hold)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29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30             value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&lt;=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value 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+1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32    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34    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35 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37 </a:t>
            </a:r>
            <a:r>
              <a:rPr kumimoji="0" lang="en-US" altLang="en-US" sz="105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endmodule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699792" y="1124744"/>
            <a:ext cx="3168352" cy="10081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396790" y="1700808"/>
            <a:ext cx="3471354" cy="9361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60442" y="2276872"/>
            <a:ext cx="3848516" cy="11521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60442" y="2140997"/>
            <a:ext cx="364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}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627784" y="2362251"/>
            <a:ext cx="3240360" cy="24349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556025" y="3363677"/>
            <a:ext cx="3816175" cy="17935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716514" y="3564875"/>
            <a:ext cx="1727445" cy="22904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742904" y="5111746"/>
            <a:ext cx="1701055" cy="1099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467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Testbench</a:t>
            </a:r>
            <a:r>
              <a:rPr lang="en-GB" dirty="0"/>
              <a:t>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Module called “top”</a:t>
            </a:r>
          </a:p>
          <a:p>
            <a:r>
              <a:rPr lang="en-GB" dirty="0"/>
              <a:t>No </a:t>
            </a:r>
            <a:r>
              <a:rPr lang="en-GB" dirty="0" err="1"/>
              <a:t>Input/Output</a:t>
            </a:r>
            <a:r>
              <a:rPr lang="en-GB" dirty="0"/>
              <a:t> (highest level)</a:t>
            </a:r>
          </a:p>
          <a:p>
            <a:r>
              <a:rPr lang="en-GB" dirty="0"/>
              <a:t>Instantiate the counter</a:t>
            </a:r>
          </a:p>
          <a:p>
            <a:pPr lvl="1"/>
            <a:r>
              <a:rPr lang="en-GB" dirty="0"/>
              <a:t>Set counter width</a:t>
            </a:r>
          </a:p>
          <a:p>
            <a:r>
              <a:rPr lang="en-GB" dirty="0"/>
              <a:t>Setup:</a:t>
            </a:r>
          </a:p>
          <a:p>
            <a:pPr lvl="1"/>
            <a:r>
              <a:rPr lang="en-GB" dirty="0"/>
              <a:t>Clock generator</a:t>
            </a:r>
          </a:p>
          <a:p>
            <a:pPr lvl="1"/>
            <a:r>
              <a:rPr lang="en-GB" dirty="0"/>
              <a:t>Reset Sequence</a:t>
            </a:r>
          </a:p>
          <a:p>
            <a:r>
              <a:rPr lang="en-GB" dirty="0"/>
              <a:t>Test Example:</a:t>
            </a:r>
          </a:p>
          <a:p>
            <a:pPr lvl="1"/>
            <a:r>
              <a:rPr lang="en-GB" dirty="0"/>
              <a:t>Assert clear</a:t>
            </a:r>
          </a:p>
          <a:p>
            <a:pPr lvl="1"/>
            <a:r>
              <a:rPr lang="en-GB" dirty="0"/>
              <a:t>Wait 2 cycles</a:t>
            </a:r>
          </a:p>
          <a:p>
            <a:pPr lvl="1"/>
            <a:r>
              <a:rPr lang="en-GB" dirty="0"/>
              <a:t>Value Must be 0</a:t>
            </a:r>
          </a:p>
          <a:p>
            <a:pPr lvl="1"/>
            <a:r>
              <a:rPr lang="en-GB" dirty="0"/>
              <a:t>Assert Hold</a:t>
            </a:r>
          </a:p>
          <a:p>
            <a:pPr lvl="1"/>
            <a:r>
              <a:rPr lang="en-GB" dirty="0"/>
              <a:t>Wait 2 cycles</a:t>
            </a:r>
          </a:p>
          <a:p>
            <a:pPr lvl="1"/>
            <a:r>
              <a:rPr lang="en-GB" dirty="0"/>
              <a:t>Value must be 2</a:t>
            </a:r>
          </a:p>
          <a:p>
            <a:pPr lvl="1"/>
            <a:r>
              <a:rPr lang="en-GB" dirty="0"/>
              <a:t>Release Hold</a:t>
            </a:r>
          </a:p>
          <a:p>
            <a:pPr lvl="1"/>
            <a:r>
              <a:rPr lang="en-GB" dirty="0"/>
              <a:t>Wait two cycles</a:t>
            </a:r>
          </a:p>
          <a:p>
            <a:pPr lvl="1"/>
            <a:r>
              <a:rPr lang="en-GB" dirty="0"/>
              <a:t>Value must be 4</a:t>
            </a:r>
          </a:p>
          <a:p>
            <a:pPr lvl="1"/>
            <a:r>
              <a:rPr lang="en-GB" dirty="0"/>
              <a:t>$finish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932164" y="1753175"/>
            <a:ext cx="3600400" cy="433965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Wiring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//--------------------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hold;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clear;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-1:0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] value;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Instance: Device Under Test (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dut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//---------------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counter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#(.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))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dut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15     .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16     .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18     .hold(hold),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19     .clear(clear),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21     .value(value)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23 );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47864" y="2060848"/>
            <a:ext cx="1512168" cy="1368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53451" y="605806"/>
            <a:ext cx="1795684" cy="830997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module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tb_top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Parameter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localparam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SIZE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8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95936" y="764704"/>
            <a:ext cx="957515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64661" y="4725144"/>
            <a:ext cx="1584052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Connections to local wiring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90160" y="4314581"/>
            <a:ext cx="364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/>
              <a:t>}</a:t>
            </a:r>
          </a:p>
        </p:txBody>
      </p:sp>
      <p:cxnSp>
        <p:nvCxnSpPr>
          <p:cNvPr id="18" name="Elbow Connector 17"/>
          <p:cNvCxnSpPr/>
          <p:nvPr/>
        </p:nvCxnSpPr>
        <p:spPr>
          <a:xfrm rot="16200000" flipV="1">
            <a:off x="6821454" y="3105821"/>
            <a:ext cx="1800200" cy="1135233"/>
          </a:xfrm>
          <a:prstGeom prst="curvedConnector3">
            <a:avLst>
              <a:gd name="adj1" fmla="val 100794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53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SystemVerilog</a:t>
            </a:r>
            <a:r>
              <a:rPr lang="en-GB" dirty="0"/>
              <a:t>/Verilog Reference</a:t>
            </a:r>
          </a:p>
          <a:p>
            <a:pPr lvl="1"/>
            <a:r>
              <a:rPr lang="en-GB" dirty="0">
                <a:hlinkClick r:id="rId2"/>
              </a:rPr>
              <a:t>http://www.eda.org/sv/SystemVerilog_3.1a.pdf</a:t>
            </a:r>
            <a:r>
              <a:rPr lang="en-GB" dirty="0"/>
              <a:t> </a:t>
            </a:r>
          </a:p>
          <a:p>
            <a:r>
              <a:rPr lang="en-GB" dirty="0"/>
              <a:t>Some Tutorials on ASIC world</a:t>
            </a:r>
          </a:p>
          <a:p>
            <a:pPr lvl="1"/>
            <a:r>
              <a:rPr lang="en-GB" dirty="0">
                <a:hlinkClick r:id="rId3"/>
              </a:rPr>
              <a:t>http://asic-world.com</a:t>
            </a:r>
            <a:r>
              <a:rPr lang="en-GB" dirty="0"/>
              <a:t> </a:t>
            </a:r>
          </a:p>
          <a:p>
            <a:r>
              <a:rPr lang="en-GB" dirty="0"/>
              <a:t>Linux Command Line:</a:t>
            </a:r>
          </a:p>
          <a:p>
            <a:pPr lvl="1"/>
            <a:r>
              <a:rPr lang="en-GB" dirty="0">
                <a:hlinkClick r:id="rId4"/>
              </a:rPr>
              <a:t>http://linuxcommand.org</a:t>
            </a:r>
            <a:r>
              <a:rPr lang="en-GB" dirty="0"/>
              <a:t> </a:t>
            </a:r>
          </a:p>
          <a:p>
            <a:r>
              <a:rPr lang="en-GB" dirty="0"/>
              <a:t>Open Source Toolchain:</a:t>
            </a:r>
          </a:p>
          <a:p>
            <a:pPr lvl="1"/>
            <a:r>
              <a:rPr lang="en-GB" dirty="0">
                <a:hlinkClick r:id="rId5"/>
              </a:rPr>
              <a:t>https://www.idyria.com/access/osi/files/builds/adl/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6556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Clock and Reset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Reset: Setup like in logic</a:t>
            </a:r>
          </a:p>
          <a:p>
            <a:r>
              <a:rPr lang="en-GB" dirty="0"/>
              <a:t>Clog gen: Clock of 100Mhz</a:t>
            </a:r>
          </a:p>
          <a:p>
            <a:pPr lvl="1"/>
            <a:r>
              <a:rPr lang="en-GB" dirty="0"/>
              <a:t>10ns period time</a:t>
            </a:r>
          </a:p>
          <a:p>
            <a:pPr lvl="1"/>
            <a:r>
              <a:rPr lang="en-GB" dirty="0"/>
              <a:t>Start Simulator with a time unit of 1ns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633613" y="326861"/>
            <a:ext cx="3424335" cy="3046988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Reset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initial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 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Functional 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inital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 values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  hold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  clear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 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No reset for value, its reset is in the logic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 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Wait and release reset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  #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50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18161" y="2727347"/>
            <a:ext cx="1722556" cy="1015663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Clock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always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    #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5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&lt;=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~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46512" y="1032093"/>
            <a:ext cx="1445568" cy="308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08" y="4352381"/>
            <a:ext cx="8784976" cy="192405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1907704" y="2742356"/>
            <a:ext cx="1514402" cy="1105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88224" y="2996952"/>
            <a:ext cx="144016" cy="26642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418161" y="3564003"/>
            <a:ext cx="897778" cy="19532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6808" y="3849295"/>
            <a:ext cx="2448272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Reset in logic: good </a:t>
            </a:r>
            <a:r>
              <a:rPr lang="en-GB" sz="1400" dirty="0">
                <a:sym typeface="Wingdings" panose="05000000000000000000" pitchFamily="2" charset="2"/>
              </a:rPr>
              <a:t></a:t>
            </a:r>
            <a:endParaRPr lang="en-GB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266034" y="4221088"/>
            <a:ext cx="505766" cy="17573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948719" y="3937774"/>
            <a:ext cx="954611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Running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028384" y="4221088"/>
            <a:ext cx="451553" cy="17573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96562" y="3881215"/>
            <a:ext cx="940361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All set </a:t>
            </a:r>
            <a:r>
              <a:rPr lang="en-GB" sz="1400" dirty="0">
                <a:sym typeface="Wingdings" panose="05000000000000000000" pitchFamily="2" charset="2"/>
              </a:rPr>
              <a:t>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>
          <a:xfrm>
            <a:off x="5081548" y="4250103"/>
            <a:ext cx="285270" cy="1959034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70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Write a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5115991" cy="4894262"/>
          </a:xfrm>
        </p:spPr>
        <p:txBody>
          <a:bodyPr/>
          <a:lstStyle/>
          <a:p>
            <a:r>
              <a:rPr lang="en-GB" dirty="0"/>
              <a:t>Synchronise on clocks to wait and assert control signals</a:t>
            </a:r>
          </a:p>
          <a:p>
            <a:pPr lvl="1"/>
            <a:r>
              <a:rPr lang="en-GB" dirty="0"/>
              <a:t>Use </a:t>
            </a:r>
            <a:r>
              <a:rPr lang="en-GB" dirty="0" err="1"/>
              <a:t>negedge</a:t>
            </a:r>
            <a:r>
              <a:rPr lang="en-GB" dirty="0"/>
              <a:t> for better readability </a:t>
            </a:r>
          </a:p>
          <a:p>
            <a:r>
              <a:rPr lang="en-GB" dirty="0"/>
              <a:t>Use normal control structures for tests</a:t>
            </a:r>
          </a:p>
          <a:p>
            <a:pPr lvl="1"/>
            <a:r>
              <a:rPr lang="en-GB" dirty="0"/>
              <a:t>Skip this for now</a:t>
            </a:r>
          </a:p>
          <a:p>
            <a:r>
              <a:rPr lang="en-GB" dirty="0"/>
              <a:t>In case of error: use $error</a:t>
            </a:r>
          </a:p>
          <a:p>
            <a:r>
              <a:rPr lang="en-GB" u="sng" dirty="0"/>
              <a:t>Not very detailed here</a:t>
            </a:r>
          </a:p>
          <a:p>
            <a:r>
              <a:rPr lang="fr-FR" u="sng" dirty="0" err="1"/>
              <a:t>Try</a:t>
            </a:r>
            <a:r>
              <a:rPr lang="fr-FR" u="sng" dirty="0"/>
              <a:t> in the </a:t>
            </a:r>
            <a:r>
              <a:rPr lang="fr-FR" u="sng" dirty="0" err="1"/>
              <a:t>lab</a:t>
            </a:r>
            <a:r>
              <a:rPr lang="fr-FR" u="sng" dirty="0"/>
              <a:t> </a:t>
            </a:r>
            <a:r>
              <a:rPr lang="fr-FR" u="sng" dirty="0" err="1"/>
              <a:t>work</a:t>
            </a:r>
            <a:endParaRPr lang="en-GB" u="sng" dirty="0"/>
          </a:p>
          <a:p>
            <a:r>
              <a:rPr lang="en-GB" dirty="0"/>
              <a:t>Use $finish to stop simulation after your tests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12160" y="1198563"/>
            <a:ext cx="1805302" cy="4185761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clear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clear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hold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hold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@(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negedge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18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19 #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 Unicode MS" panose="020B0604020202020204" pitchFamily="34" charset="-128"/>
              </a:rPr>
              <a:t>100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$finish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();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2132856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}</a:t>
            </a: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5436096" y="2640688"/>
            <a:ext cx="1008112" cy="5078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16016" y="1981250"/>
            <a:ext cx="1296144" cy="684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20072" y="4509120"/>
            <a:ext cx="864096" cy="792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85665" y="3133214"/>
            <a:ext cx="8582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218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Very Simple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a Real Physical Design</a:t>
            </a:r>
          </a:p>
          <a:p>
            <a:pPr lvl="1"/>
            <a:r>
              <a:rPr lang="en-GB" dirty="0"/>
              <a:t>Create a “top” file, with an instance of the counter </a:t>
            </a:r>
          </a:p>
          <a:p>
            <a:pPr lvl="1"/>
            <a:r>
              <a:rPr lang="en-GB" dirty="0"/>
              <a:t>The size of the counter is then fixed</a:t>
            </a:r>
          </a:p>
          <a:p>
            <a:r>
              <a:rPr lang="en-GB" dirty="0"/>
              <a:t>Use Cadence RTL Compiler</a:t>
            </a:r>
          </a:p>
          <a:p>
            <a:r>
              <a:rPr lang="en-GB" dirty="0"/>
              <a:t>Write a TCL script to read the design data</a:t>
            </a:r>
          </a:p>
          <a:p>
            <a:r>
              <a:rPr lang="en-GB" dirty="0"/>
              <a:t>Write Constraints for Clock</a:t>
            </a:r>
          </a:p>
          <a:p>
            <a:r>
              <a:rPr lang="en-GB" dirty="0"/>
              <a:t>Synthesise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2291" y="4196414"/>
            <a:ext cx="194421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err="1"/>
              <a:t>Constraints.sdc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51467" y="3398476"/>
            <a:ext cx="194421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Standard Cells : Slow corner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267744" y="3933056"/>
            <a:ext cx="324036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/>
              <a:t>counter_top.v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023828" y="4454192"/>
            <a:ext cx="1620180" cy="991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Counter</a:t>
            </a:r>
          </a:p>
          <a:p>
            <a:pPr algn="ctr"/>
            <a:r>
              <a:rPr lang="en-GB" dirty="0"/>
              <a:t>SIZE = 16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67744" y="4653136"/>
            <a:ext cx="756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67744" y="5004636"/>
            <a:ext cx="756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67744" y="5305199"/>
            <a:ext cx="756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95736" y="4573538"/>
            <a:ext cx="144016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195736" y="4941168"/>
            <a:ext cx="144016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196530" y="5229200"/>
            <a:ext cx="144016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644008" y="4653136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93370" y="4581128"/>
            <a:ext cx="144016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393758" y="43385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clk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273397" y="46531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res_n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396209" y="4967725"/>
            <a:ext cx="60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0525" y="4581128"/>
            <a:ext cx="1085131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IO PORTS</a:t>
            </a:r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>
          <a:xfrm flipV="1">
            <a:off x="1475656" y="4653138"/>
            <a:ext cx="662806" cy="251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040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Verilog as HDL language:</a:t>
            </a:r>
          </a:p>
          <a:p>
            <a:pPr lvl="1"/>
            <a:r>
              <a:rPr lang="en-GB" dirty="0"/>
              <a:t>Synthesisable subset</a:t>
            </a:r>
          </a:p>
          <a:p>
            <a:pPr lvl="2"/>
            <a:r>
              <a:rPr lang="en-GB" dirty="0"/>
              <a:t>Use to describe the logic</a:t>
            </a:r>
          </a:p>
          <a:p>
            <a:pPr lvl="1"/>
            <a:r>
              <a:rPr lang="en-GB" dirty="0"/>
              <a:t>Non Synthesisable subset</a:t>
            </a:r>
          </a:p>
          <a:p>
            <a:pPr lvl="2"/>
            <a:r>
              <a:rPr lang="en-GB" dirty="0"/>
              <a:t>Mainly just standard code running in simulator</a:t>
            </a:r>
          </a:p>
          <a:p>
            <a:r>
              <a:rPr lang="en-GB" dirty="0"/>
              <a:t>Simulation</a:t>
            </a:r>
          </a:p>
          <a:p>
            <a:pPr lvl="1"/>
            <a:r>
              <a:rPr lang="en-GB" dirty="0"/>
              <a:t>How to write a simple </a:t>
            </a:r>
            <a:r>
              <a:rPr lang="en-GB" dirty="0" err="1"/>
              <a:t>testbench</a:t>
            </a:r>
            <a:endParaRPr lang="en-GB" dirty="0"/>
          </a:p>
          <a:p>
            <a:pPr lvl="1"/>
            <a:r>
              <a:rPr lang="en-GB" dirty="0"/>
              <a:t>Took notice of embedded checks like assertion and coverage, maybe we will see this once in the Lab work</a:t>
            </a:r>
          </a:p>
          <a:p>
            <a:r>
              <a:rPr lang="en-GB" dirty="0"/>
              <a:t>Implementation:</a:t>
            </a:r>
          </a:p>
          <a:p>
            <a:pPr lvl="1"/>
            <a:r>
              <a:rPr lang="en-GB" dirty="0"/>
              <a:t>Create a “Physical” Top with final design, IO and so on</a:t>
            </a:r>
          </a:p>
          <a:p>
            <a:pPr lvl="1"/>
            <a:r>
              <a:rPr lang="en-GB" dirty="0"/>
              <a:t>First step is synthesis</a:t>
            </a:r>
          </a:p>
          <a:p>
            <a:r>
              <a:rPr lang="en-GB" dirty="0"/>
              <a:t>Next step: Do it yourself in the </a:t>
            </a:r>
            <a:r>
              <a:rPr lang="en-GB" dirty="0" err="1"/>
              <a:t>Übung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179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8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Slide</a:t>
            </a:r>
          </a:p>
        </p:txBody>
      </p:sp>
    </p:spTree>
    <p:extLst>
      <p:ext uri="{BB962C8B-B14F-4D97-AF65-F5344CB8AC3E}">
        <p14:creationId xmlns:p14="http://schemas.microsoft.com/office/powerpoint/2010/main" val="237552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4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Register Transfer Level (RTL)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Hardware Description Language (HDL)</a:t>
            </a:r>
          </a:p>
          <a:p>
            <a:r>
              <a:rPr lang="en-GB" dirty="0"/>
              <a:t>Verilog or VHDL description model circuits through known operators:</a:t>
            </a:r>
          </a:p>
          <a:p>
            <a:pPr lvl="1"/>
            <a:r>
              <a:rPr lang="en-GB" dirty="0"/>
              <a:t>&amp;, + , &lt;&lt; ,&gt;&gt;</a:t>
            </a:r>
          </a:p>
          <a:p>
            <a:pPr lvl="1"/>
            <a:r>
              <a:rPr lang="en-GB" dirty="0"/>
              <a:t>Assignments for combinational logic or register</a:t>
            </a:r>
          </a:p>
          <a:p>
            <a:r>
              <a:rPr lang="en-GB" dirty="0"/>
              <a:t>They have some extra features to model complex designs:</a:t>
            </a:r>
          </a:p>
          <a:p>
            <a:pPr lvl="1"/>
            <a:r>
              <a:rPr lang="en-GB" dirty="0"/>
              <a:t>“Modules” for hierarchies</a:t>
            </a:r>
          </a:p>
          <a:p>
            <a:pPr lvl="1"/>
            <a:r>
              <a:rPr lang="en-GB" dirty="0"/>
              <a:t>Specific technology mapping </a:t>
            </a:r>
          </a:p>
          <a:p>
            <a:pPr lvl="1"/>
            <a:r>
              <a:rPr lang="en-GB" dirty="0"/>
              <a:t>Simulation subset etc…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536" y="1198562"/>
            <a:ext cx="4266177" cy="23024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31652" y="3882534"/>
            <a:ext cx="108012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Register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29332" y="3882534"/>
            <a:ext cx="108012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/>
              <a:t>Register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0925" y="3882534"/>
            <a:ext cx="72008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Logic</a:t>
            </a:r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>
            <a:off x="5911772" y="4051811"/>
            <a:ext cx="3191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9" idx="1"/>
          </p:cNvCxnSpPr>
          <p:nvPr/>
        </p:nvCxnSpPr>
        <p:spPr>
          <a:xfrm>
            <a:off x="6951005" y="4051811"/>
            <a:ext cx="378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2"/>
            <a:endCxn id="9" idx="2"/>
          </p:cNvCxnSpPr>
          <p:nvPr/>
        </p:nvCxnSpPr>
        <p:spPr>
          <a:xfrm rot="16200000" flipH="1">
            <a:off x="6620552" y="2972248"/>
            <a:ext cx="12700" cy="2497680"/>
          </a:xfrm>
          <a:prstGeom prst="curvedConnector3">
            <a:avLst>
              <a:gd name="adj1" fmla="val 180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46243" y="4417949"/>
            <a:ext cx="2229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Transfer over logic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5477939" y="2866969"/>
            <a:ext cx="268181" cy="864096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Down Arrow 18"/>
          <p:cNvSpPr/>
          <p:nvPr/>
        </p:nvSpPr>
        <p:spPr>
          <a:xfrm>
            <a:off x="7601211" y="2831816"/>
            <a:ext cx="268181" cy="864096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Down Arrow 19"/>
          <p:cNvSpPr/>
          <p:nvPr/>
        </p:nvSpPr>
        <p:spPr>
          <a:xfrm>
            <a:off x="6405484" y="2823338"/>
            <a:ext cx="268181" cy="864096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371712" y="5169414"/>
            <a:ext cx="2786320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will use Verilog in this lecture</a:t>
            </a:r>
          </a:p>
        </p:txBody>
      </p:sp>
    </p:spTree>
    <p:extLst>
      <p:ext uri="{BB962C8B-B14F-4D97-AF65-F5344CB8AC3E}">
        <p14:creationId xmlns:p14="http://schemas.microsoft.com/office/powerpoint/2010/main" val="2881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Synthesisable subset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Verilog includes more features than just circuit modelling</a:t>
            </a:r>
          </a:p>
          <a:p>
            <a:r>
              <a:rPr lang="en-GB" dirty="0"/>
              <a:t>Ex: Simulation</a:t>
            </a:r>
          </a:p>
          <a:p>
            <a:pPr lvl="1"/>
            <a:r>
              <a:rPr lang="en-GB" dirty="0"/>
              <a:t> Simulator time synchronisation</a:t>
            </a:r>
          </a:p>
          <a:p>
            <a:pPr lvl="1"/>
            <a:r>
              <a:rPr lang="en-GB" dirty="0"/>
              <a:t>System Verilog: Support for object oriented programming</a:t>
            </a:r>
          </a:p>
          <a:p>
            <a:r>
              <a:rPr lang="en-GB" b="1" dirty="0">
                <a:solidFill>
                  <a:srgbClr val="FF0000"/>
                </a:solidFill>
              </a:rPr>
              <a:t>Careful:</a:t>
            </a:r>
            <a:r>
              <a:rPr lang="en-GB" dirty="0"/>
              <a:t> Correct simulation does not mean the circuit is synthesisable or feasible</a:t>
            </a:r>
          </a:p>
          <a:p>
            <a:r>
              <a:rPr lang="en-GB" b="1" dirty="0">
                <a:solidFill>
                  <a:srgbClr val="FF0000"/>
                </a:solidFill>
              </a:rPr>
              <a:t>Careful: </a:t>
            </a:r>
            <a:r>
              <a:rPr lang="en-GB" dirty="0"/>
              <a:t>Synthesisable subset can vary depending on the tools:</a:t>
            </a:r>
          </a:p>
          <a:p>
            <a:pPr lvl="1"/>
            <a:r>
              <a:rPr lang="en-GB" dirty="0"/>
              <a:t>Keep the circuit description simple		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6136" y="1412776"/>
            <a:ext cx="252028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HDL: Verilog/</a:t>
            </a:r>
            <a:r>
              <a:rPr lang="en-GB" dirty="0" err="1"/>
              <a:t>SystemVerilog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003019" y="2637156"/>
            <a:ext cx="158623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Synthesisable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7056276" y="2635429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! Synthesisable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8064" y="3548641"/>
            <a:ext cx="130129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Maps to logic</a:t>
            </a:r>
          </a:p>
        </p:txBody>
      </p:sp>
      <p:sp>
        <p:nvSpPr>
          <p:cNvPr id="9" name="Rectangle 8"/>
          <p:cNvSpPr/>
          <p:nvPr/>
        </p:nvSpPr>
        <p:spPr>
          <a:xfrm>
            <a:off x="6768486" y="3549311"/>
            <a:ext cx="1298598" cy="50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Simulation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19557" y="3548641"/>
            <a:ext cx="73011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Other</a:t>
            </a:r>
          </a:p>
        </p:txBody>
      </p:sp>
      <p:cxnSp>
        <p:nvCxnSpPr>
          <p:cNvPr id="14" name="Straight Arrow Connector 13"/>
          <p:cNvCxnSpPr>
            <a:stCxn id="5" idx="2"/>
            <a:endCxn id="7" idx="0"/>
          </p:cNvCxnSpPr>
          <p:nvPr/>
        </p:nvCxnSpPr>
        <p:spPr>
          <a:xfrm>
            <a:off x="7056276" y="2059107"/>
            <a:ext cx="792088" cy="5763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>
          <a:xfrm flipH="1">
            <a:off x="5796136" y="2059107"/>
            <a:ext cx="1260140" cy="5780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9" idx="0"/>
          </p:cNvCxnSpPr>
          <p:nvPr/>
        </p:nvCxnSpPr>
        <p:spPr>
          <a:xfrm flipH="1">
            <a:off x="7417785" y="3139485"/>
            <a:ext cx="430579" cy="409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10" idx="0"/>
          </p:cNvCxnSpPr>
          <p:nvPr/>
        </p:nvCxnSpPr>
        <p:spPr>
          <a:xfrm>
            <a:off x="7848364" y="3139485"/>
            <a:ext cx="736248" cy="40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60032" y="2564904"/>
            <a:ext cx="1800200" cy="1800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>
            <a:stCxn id="6" idx="2"/>
            <a:endCxn id="8" idx="0"/>
          </p:cNvCxnSpPr>
          <p:nvPr/>
        </p:nvCxnSpPr>
        <p:spPr>
          <a:xfrm>
            <a:off x="5796136" y="3141212"/>
            <a:ext cx="2573" cy="40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64466" y="4772533"/>
            <a:ext cx="179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/>
              <a:t>Check target technology(</a:t>
            </a:r>
            <a:r>
              <a:rPr lang="en-GB" i="1" dirty="0" err="1"/>
              <a:t>ies</a:t>
            </a:r>
            <a:r>
              <a:rPr lang="en-GB" i="1" dirty="0"/>
              <a:t>) for reusability</a:t>
            </a:r>
          </a:p>
        </p:txBody>
      </p:sp>
      <p:cxnSp>
        <p:nvCxnSpPr>
          <p:cNvPr id="30" name="Straight Arrow Connector 29"/>
          <p:cNvCxnSpPr>
            <a:stCxn id="25" idx="2"/>
            <a:endCxn id="28" idx="0"/>
          </p:cNvCxnSpPr>
          <p:nvPr/>
        </p:nvCxnSpPr>
        <p:spPr>
          <a:xfrm>
            <a:off x="5760132" y="4365104"/>
            <a:ext cx="0" cy="40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0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3" y="1198562"/>
            <a:ext cx="4102100" cy="5038749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Synthesisable code: </a:t>
            </a:r>
            <a:r>
              <a:rPr lang="en-GB" b="1" u="sng" dirty="0"/>
              <a:t>Device</a:t>
            </a:r>
          </a:p>
          <a:p>
            <a:r>
              <a:rPr lang="en-GB" dirty="0"/>
              <a:t>Simulation: Test the device</a:t>
            </a:r>
          </a:p>
          <a:p>
            <a:pPr lvl="1"/>
            <a:r>
              <a:rPr lang="en-GB" dirty="0"/>
              <a:t>Drive its inputs</a:t>
            </a:r>
          </a:p>
          <a:p>
            <a:pPr lvl="1"/>
            <a:r>
              <a:rPr lang="en-GB" dirty="0"/>
              <a:t>Check the outputs</a:t>
            </a:r>
          </a:p>
          <a:p>
            <a:pPr lvl="1"/>
            <a:r>
              <a:rPr lang="en-GB" dirty="0"/>
              <a:t>This is a </a:t>
            </a:r>
            <a:r>
              <a:rPr lang="en-GB" u="sng" dirty="0" err="1"/>
              <a:t>testbench</a:t>
            </a:r>
            <a:endParaRPr lang="en-GB" u="sng" dirty="0"/>
          </a:p>
          <a:p>
            <a:r>
              <a:rPr lang="en-GB" dirty="0"/>
              <a:t>Simulation code runs like a classical program: Standard programming</a:t>
            </a:r>
          </a:p>
          <a:p>
            <a:r>
              <a:rPr lang="en-GB" dirty="0"/>
              <a:t>Consequence: The simulation is a behavioural model of the device</a:t>
            </a:r>
          </a:p>
          <a:p>
            <a:pPr lvl="1"/>
            <a:r>
              <a:rPr lang="en-GB" dirty="0"/>
              <a:t>Respects Input/Outputs</a:t>
            </a:r>
          </a:p>
          <a:p>
            <a:pPr lvl="1"/>
            <a:r>
              <a:rPr lang="en-GB" dirty="0"/>
              <a:t>Only runs in simulator as “code” </a:t>
            </a:r>
          </a:p>
          <a:p>
            <a:pPr lvl="1"/>
            <a:r>
              <a:rPr lang="en-GB" dirty="0"/>
              <a:t>No logic simulation: Faster</a:t>
            </a:r>
          </a:p>
          <a:p>
            <a:r>
              <a:rPr lang="en-GB" dirty="0"/>
              <a:t>Some models can be in the DUT as well:</a:t>
            </a:r>
          </a:p>
          <a:p>
            <a:pPr lvl="1"/>
            <a:r>
              <a:rPr lang="en-GB" dirty="0"/>
              <a:t>Faster simulation</a:t>
            </a:r>
          </a:p>
          <a:p>
            <a:pPr lvl="1"/>
            <a:r>
              <a:rPr lang="en-GB" dirty="0"/>
              <a:t>IP-Blocks whose logic content is not available</a:t>
            </a:r>
          </a:p>
          <a:p>
            <a:r>
              <a:rPr lang="en-GB" dirty="0"/>
              <a:t>Some Simulation checks are embedded in the DUT:</a:t>
            </a:r>
          </a:p>
          <a:p>
            <a:pPr lvl="1"/>
            <a:r>
              <a:rPr lang="en-GB" dirty="0"/>
              <a:t>Coverage</a:t>
            </a:r>
          </a:p>
          <a:p>
            <a:pPr lvl="1"/>
            <a:r>
              <a:rPr lang="en-GB" dirty="0"/>
              <a:t>Assertions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6474408" y="2348880"/>
            <a:ext cx="16561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Device Under Test (DUT)</a:t>
            </a:r>
          </a:p>
        </p:txBody>
      </p:sp>
      <p:sp>
        <p:nvSpPr>
          <p:cNvPr id="6" name="Frame 5"/>
          <p:cNvSpPr/>
          <p:nvPr/>
        </p:nvSpPr>
        <p:spPr>
          <a:xfrm>
            <a:off x="5796136" y="1700808"/>
            <a:ext cx="2952328" cy="201622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 err="1">
                <a:solidFill>
                  <a:schemeClr val="tx1"/>
                </a:solidFill>
              </a:rPr>
              <a:t>Testbench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8064" y="4221088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Program running in Simulator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65483" y="4195356"/>
            <a:ext cx="138298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Real logic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65483" y="4692340"/>
            <a:ext cx="138298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Models</a:t>
            </a:r>
          </a:p>
        </p:txBody>
      </p:sp>
      <p:sp>
        <p:nvSpPr>
          <p:cNvPr id="14" name="Down Arrow 13"/>
          <p:cNvSpPr/>
          <p:nvPr/>
        </p:nvSpPr>
        <p:spPr>
          <a:xfrm rot="9824872">
            <a:off x="7534642" y="3134953"/>
            <a:ext cx="462248" cy="1021482"/>
          </a:xfrm>
          <a:prstGeom prst="downArrow">
            <a:avLst>
              <a:gd name="adj1" fmla="val 38242"/>
              <a:gd name="adj2" fmla="val 4529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14"/>
          <p:cNvSpPr/>
          <p:nvPr/>
        </p:nvSpPr>
        <p:spPr>
          <a:xfrm rot="12281213">
            <a:off x="5922495" y="3601869"/>
            <a:ext cx="462248" cy="530529"/>
          </a:xfrm>
          <a:prstGeom prst="downArrow">
            <a:avLst>
              <a:gd name="adj1" fmla="val 38242"/>
              <a:gd name="adj2" fmla="val 4529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796136" y="5590580"/>
            <a:ext cx="2016223" cy="49142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Checks (assertion, coverage)</a:t>
            </a:r>
          </a:p>
        </p:txBody>
      </p:sp>
      <p:cxnSp>
        <p:nvCxnSpPr>
          <p:cNvPr id="18" name="Straight Arrow Connector 17"/>
          <p:cNvCxnSpPr>
            <a:stCxn id="11" idx="2"/>
            <a:endCxn id="16" idx="3"/>
          </p:cNvCxnSpPr>
          <p:nvPr/>
        </p:nvCxnSpPr>
        <p:spPr>
          <a:xfrm rot="5400000">
            <a:off x="7614719" y="5394037"/>
            <a:ext cx="639896" cy="244615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1"/>
            <a:endCxn id="9" idx="2"/>
          </p:cNvCxnSpPr>
          <p:nvPr/>
        </p:nvCxnSpPr>
        <p:spPr>
          <a:xfrm rot="10800000" flipH="1">
            <a:off x="5796136" y="5013176"/>
            <a:ext cx="252028" cy="823116"/>
          </a:xfrm>
          <a:prstGeom prst="curvedConnector4">
            <a:avLst>
              <a:gd name="adj1" fmla="val -90704"/>
              <a:gd name="adj2" fmla="val 64926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78891" y="5436691"/>
            <a:ext cx="1049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embedded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24299" y="5270845"/>
            <a:ext cx="818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Run by</a:t>
            </a:r>
          </a:p>
        </p:txBody>
      </p:sp>
    </p:spTree>
    <p:extLst>
      <p:ext uri="{BB962C8B-B14F-4D97-AF65-F5344CB8AC3E}">
        <p14:creationId xmlns:p14="http://schemas.microsoft.com/office/powerpoint/2010/main" val="259831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 ELEMENTS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9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 </a:t>
            </a:r>
            <a:r>
              <a:rPr lang="en-GB" dirty="0" err="1"/>
              <a:t>Modeling</a:t>
            </a:r>
            <a:r>
              <a:rPr lang="en-GB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113" y="1198563"/>
            <a:ext cx="4539927" cy="4894262"/>
          </a:xfrm>
        </p:spPr>
        <p:txBody>
          <a:bodyPr/>
          <a:lstStyle/>
          <a:p>
            <a:r>
              <a:rPr lang="en-GB" dirty="0"/>
              <a:t>Circuits have to main components:</a:t>
            </a:r>
          </a:p>
          <a:p>
            <a:pPr lvl="1"/>
            <a:r>
              <a:rPr lang="en-GB" dirty="0"/>
              <a:t>Logic </a:t>
            </a:r>
            <a:r>
              <a:rPr lang="en-GB" dirty="0" err="1"/>
              <a:t>Modeling</a:t>
            </a:r>
            <a:endParaRPr lang="en-GB" dirty="0"/>
          </a:p>
          <a:p>
            <a:pPr lvl="1"/>
            <a:r>
              <a:rPr lang="en-GB" dirty="0"/>
              <a:t>Structure</a:t>
            </a:r>
          </a:p>
          <a:p>
            <a:r>
              <a:rPr lang="en-GB" dirty="0"/>
              <a:t>Think about software:</a:t>
            </a:r>
          </a:p>
          <a:p>
            <a:pPr lvl="1"/>
            <a:r>
              <a:rPr lang="en-GB" dirty="0"/>
              <a:t>Instructions: + , / , - </a:t>
            </a:r>
          </a:p>
          <a:p>
            <a:pPr lvl="1"/>
            <a:r>
              <a:rPr lang="en-GB" dirty="0"/>
              <a:t>Structure: Functions, Classes </a:t>
            </a:r>
            <a:r>
              <a:rPr lang="en-GB" dirty="0" err="1"/>
              <a:t>etc</a:t>
            </a:r>
            <a:r>
              <a:rPr lang="en-GB" dirty="0"/>
              <a:t>…</a:t>
            </a:r>
          </a:p>
          <a:p>
            <a:r>
              <a:rPr lang="en-GB" dirty="0"/>
              <a:t>Simple Analogy: Flat</a:t>
            </a:r>
          </a:p>
          <a:p>
            <a:pPr lvl="1"/>
            <a:r>
              <a:rPr lang="en-GB" dirty="0"/>
              <a:t>Organisation of the rooms: Hierarchy</a:t>
            </a:r>
          </a:p>
          <a:p>
            <a:pPr lvl="1"/>
            <a:r>
              <a:rPr lang="en-GB" dirty="0"/>
              <a:t>Content of the rooms: primitives</a:t>
            </a:r>
          </a:p>
          <a:p>
            <a:r>
              <a:rPr lang="en-GB" dirty="0"/>
              <a:t>In Verilog:</a:t>
            </a:r>
          </a:p>
          <a:p>
            <a:pPr lvl="1"/>
            <a:r>
              <a:rPr lang="en-GB" dirty="0"/>
              <a:t>Modules</a:t>
            </a:r>
          </a:p>
          <a:p>
            <a:r>
              <a:rPr lang="en-GB" dirty="0"/>
              <a:t>In VHDL:</a:t>
            </a:r>
          </a:p>
          <a:p>
            <a:pPr lvl="1"/>
            <a:r>
              <a:rPr lang="en-GB" dirty="0"/>
              <a:t>Entities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84168" y="1556792"/>
            <a:ext cx="2304256" cy="15841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084168" y="1556792"/>
            <a:ext cx="1008112" cy="6480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KITCHEN</a:t>
            </a:r>
          </a:p>
        </p:txBody>
      </p:sp>
      <p:sp>
        <p:nvSpPr>
          <p:cNvPr id="8" name="Rectangle 7"/>
          <p:cNvSpPr/>
          <p:nvPr/>
        </p:nvSpPr>
        <p:spPr>
          <a:xfrm>
            <a:off x="6660232" y="2564904"/>
            <a:ext cx="1728192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ROOM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084168" y="2564904"/>
            <a:ext cx="576064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WC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92280" y="1556792"/>
            <a:ext cx="1296144" cy="6480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LIVING ROOM</a:t>
            </a:r>
          </a:p>
        </p:txBody>
      </p:sp>
      <p:sp>
        <p:nvSpPr>
          <p:cNvPr id="11" name="Oval 10"/>
          <p:cNvSpPr/>
          <p:nvPr/>
        </p:nvSpPr>
        <p:spPr>
          <a:xfrm>
            <a:off x="6804248" y="328498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FLAT</a:t>
            </a:r>
          </a:p>
        </p:txBody>
      </p:sp>
      <p:sp>
        <p:nvSpPr>
          <p:cNvPr id="12" name="Oval 11"/>
          <p:cNvSpPr/>
          <p:nvPr/>
        </p:nvSpPr>
        <p:spPr>
          <a:xfrm>
            <a:off x="6156176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NORTH</a:t>
            </a:r>
          </a:p>
        </p:txBody>
      </p:sp>
      <p:sp>
        <p:nvSpPr>
          <p:cNvPr id="13" name="Oval 12"/>
          <p:cNvSpPr/>
          <p:nvPr/>
        </p:nvSpPr>
        <p:spPr>
          <a:xfrm>
            <a:off x="7668344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SOUTH</a:t>
            </a:r>
          </a:p>
        </p:txBody>
      </p:sp>
      <p:sp>
        <p:nvSpPr>
          <p:cNvPr id="14" name="Oval 13"/>
          <p:cNvSpPr/>
          <p:nvPr/>
        </p:nvSpPr>
        <p:spPr>
          <a:xfrm>
            <a:off x="8100392" y="5301208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ROOM</a:t>
            </a:r>
          </a:p>
        </p:txBody>
      </p:sp>
      <p:sp>
        <p:nvSpPr>
          <p:cNvPr id="15" name="Oval 14"/>
          <p:cNvSpPr/>
          <p:nvPr/>
        </p:nvSpPr>
        <p:spPr>
          <a:xfrm>
            <a:off x="7236296" y="5301208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WC</a:t>
            </a:r>
          </a:p>
        </p:txBody>
      </p:sp>
      <p:sp>
        <p:nvSpPr>
          <p:cNvPr id="16" name="Oval 15"/>
          <p:cNvSpPr/>
          <p:nvPr/>
        </p:nvSpPr>
        <p:spPr>
          <a:xfrm>
            <a:off x="5148064" y="5301208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KITCHEN</a:t>
            </a:r>
          </a:p>
        </p:txBody>
      </p:sp>
      <p:sp>
        <p:nvSpPr>
          <p:cNvPr id="17" name="Oval 16"/>
          <p:cNvSpPr/>
          <p:nvPr/>
        </p:nvSpPr>
        <p:spPr>
          <a:xfrm>
            <a:off x="6084168" y="5301208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LIVING ROOM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2160" y="1196752"/>
            <a:ext cx="73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FLAT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652120" y="4941168"/>
            <a:ext cx="36004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444208" y="49411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740352" y="4941168"/>
            <a:ext cx="144016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172400" y="4941168"/>
            <a:ext cx="216024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524328" y="4005064"/>
            <a:ext cx="216024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732240" y="4077072"/>
            <a:ext cx="216024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30975"/>
      </p:ext>
    </p:extLst>
  </p:cSld>
  <p:clrMapOvr>
    <a:masterClrMapping/>
  </p:clrMapOvr>
</p:sld>
</file>

<file path=ppt/theme/theme1.xml><?xml version="1.0" encoding="utf-8"?>
<a:theme xmlns:a="http://schemas.openxmlformats.org/drawingml/2006/main" name="KIT_master_ppt2003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KIT_master_ppt2007_en</Template>
  <TotalTime>23536</TotalTime>
  <Words>2250</Words>
  <Application>Microsoft Office PowerPoint</Application>
  <PresentationFormat>On-screen Show (4:3)</PresentationFormat>
  <Paragraphs>618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 Unicode MS</vt:lpstr>
      <vt:lpstr>Arial</vt:lpstr>
      <vt:lpstr>Calibri</vt:lpstr>
      <vt:lpstr>Wingdings</vt:lpstr>
      <vt:lpstr>KIT_master_ppt2003_en</vt:lpstr>
      <vt:lpstr>PowerPoint Presentation</vt:lpstr>
      <vt:lpstr>Goal</vt:lpstr>
      <vt:lpstr>Links</vt:lpstr>
      <vt:lpstr>INTRODUCTION</vt:lpstr>
      <vt:lpstr>Register Transfer Level (RTL)</vt:lpstr>
      <vt:lpstr>Synthesisable subset</vt:lpstr>
      <vt:lpstr>Simulation Basics</vt:lpstr>
      <vt:lpstr>HIERARCHY ELEMENTS</vt:lpstr>
      <vt:lpstr>Hierarchy Modeling?</vt:lpstr>
      <vt:lpstr>Hierarchy Example for a CPU</vt:lpstr>
      <vt:lpstr>Hierarchy: Module Definition</vt:lpstr>
      <vt:lpstr>Hierarchy: Module Instantiation</vt:lpstr>
      <vt:lpstr>Parameterised Modules</vt:lpstr>
      <vt:lpstr>Hierarchy: Parameterised Module Instantiation</vt:lpstr>
      <vt:lpstr>Hierachy: Multiple Instanciations</vt:lpstr>
      <vt:lpstr>Circuit MODELING</vt:lpstr>
      <vt:lpstr>Value Representation</vt:lpstr>
      <vt:lpstr>Clock Synchronous Process definition</vt:lpstr>
      <vt:lpstr>Value assignments in synchronous block</vt:lpstr>
      <vt:lpstr>Control Structures and syntax elements</vt:lpstr>
      <vt:lpstr>Reset Mapping</vt:lpstr>
      <vt:lpstr>SIMULATION BASICS</vt:lpstr>
      <vt:lpstr>Simulation Setup and basic rules</vt:lpstr>
      <vt:lpstr>Simulation: Time primitives</vt:lpstr>
      <vt:lpstr>Other features</vt:lpstr>
      <vt:lpstr>COUNTER Example</vt:lpstr>
      <vt:lpstr>Counter Example: Work tasks</vt:lpstr>
      <vt:lpstr>Counter Specification</vt:lpstr>
      <vt:lpstr>Testbench Specification</vt:lpstr>
      <vt:lpstr>Clock and Reset</vt:lpstr>
      <vt:lpstr>Write a test</vt:lpstr>
      <vt:lpstr>Very Simple Synthesis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Leys</dc:creator>
  <cp:lastModifiedBy>Richard Leys</cp:lastModifiedBy>
  <cp:revision>317</cp:revision>
  <dcterms:created xsi:type="dcterms:W3CDTF">2015-04-20T11:56:13Z</dcterms:created>
  <dcterms:modified xsi:type="dcterms:W3CDTF">2016-05-17T08:00:14Z</dcterms:modified>
</cp:coreProperties>
</file>